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83" r:id="rId4"/>
    <p:sldId id="294" r:id="rId5"/>
    <p:sldId id="295" r:id="rId6"/>
    <p:sldId id="284" r:id="rId7"/>
    <p:sldId id="285" r:id="rId8"/>
    <p:sldId id="286" r:id="rId9"/>
    <p:sldId id="287" r:id="rId10"/>
    <p:sldId id="280" r:id="rId11"/>
    <p:sldId id="268" r:id="rId12"/>
    <p:sldId id="269" r:id="rId13"/>
    <p:sldId id="258" r:id="rId14"/>
    <p:sldId id="296" r:id="rId15"/>
    <p:sldId id="267" r:id="rId16"/>
    <p:sldId id="299" r:id="rId17"/>
    <p:sldId id="276" r:id="rId18"/>
    <p:sldId id="278" r:id="rId19"/>
    <p:sldId id="277" r:id="rId20"/>
    <p:sldId id="281" r:id="rId21"/>
    <p:sldId id="282" r:id="rId22"/>
    <p:sldId id="297" r:id="rId23"/>
    <p:sldId id="300" r:id="rId24"/>
    <p:sldId id="288" r:id="rId25"/>
    <p:sldId id="289" r:id="rId26"/>
    <p:sldId id="290" r:id="rId27"/>
    <p:sldId id="259" r:id="rId28"/>
    <p:sldId id="291" r:id="rId29"/>
    <p:sldId id="292" r:id="rId30"/>
    <p:sldId id="293" r:id="rId31"/>
    <p:sldId id="298" r:id="rId32"/>
    <p:sldId id="271" r:id="rId33"/>
  </p:sldIdLst>
  <p:sldSz cx="18288000" cy="10287000"/>
  <p:notesSz cx="10287000" cy="18288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나눔스퀘어_ac" panose="020B0600000101010101" pitchFamily="50" charset="-127"/>
      <p:regular r:id="rId39"/>
    </p:embeddedFont>
    <p:embeddedFont>
      <p:font typeface="나눔스퀘어_ac Bold" panose="020B0600000101010101" pitchFamily="50" charset="-127"/>
      <p:bold r:id="rId40"/>
    </p:embeddedFont>
    <p:embeddedFont>
      <p:font typeface="나눔스퀘어_ac ExtraBold" panose="020B0600000101010101" pitchFamily="50" charset="-127"/>
      <p:bold r:id="rId41"/>
    </p:embeddedFont>
    <p:embeddedFont>
      <p:font typeface="맑은 고딕" panose="020B0503020000020004" pitchFamily="50" charset="-127"/>
      <p:regular r:id="rId42"/>
      <p:bold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E3E2EE"/>
    <a:srgbClr val="D7D6E6"/>
    <a:srgbClr val="A3A1C7"/>
    <a:srgbClr val="4A4878"/>
    <a:srgbClr val="706DA7"/>
    <a:srgbClr val="CAC8DE"/>
    <a:srgbClr val="F9D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58" y="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57700" cy="917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827713" y="0"/>
            <a:ext cx="4457700" cy="917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4C9D5-9824-4C2D-97D4-D9515054D6B5}" type="datetimeFigureOut">
              <a:rPr lang="ko-KR" altLang="en-US" smtClean="0"/>
              <a:t>2021-02-03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-342900" y="2286000"/>
            <a:ext cx="10972800" cy="6172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28700" y="8801100"/>
            <a:ext cx="8229600" cy="72009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17372013"/>
            <a:ext cx="4457700" cy="915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827713" y="17372013"/>
            <a:ext cx="4457700" cy="915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BCB64-CA15-49E3-892C-270EAD885A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0075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033F0B-B26E-4210-9AEC-F85AE34B57D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8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7217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42057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02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7151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4973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ABCB64-CA15-49E3-892C-270EAD885A40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9811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32ABCB64-CA15-49E3-892C-270EAD885A40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defRPr>
            </a:lvl1pPr>
          </a:lstStyle>
          <a:p>
            <a:fld id="{F8166F1F-CE9B-4651-A6AA-CD717754106B}" type="datetimeFigureOut">
              <a:rPr lang="en-US" smtClean="0"/>
              <a:pPr/>
              <a:t>2/3/2021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defRPr>
            </a:lvl1pPr>
          </a:lstStyle>
          <a:p>
            <a:fld id="{F7021451-1387-4CA6-816F-3879F97B5CB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나눔스퀘어_ac" panose="020B0600000101010101" pitchFamily="50" charset="-127"/>
          <a:ea typeface="나눔스퀘어_ac" panose="020B0600000101010101" pitchFamily="50" charset="-127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나눔스퀘어_ac" panose="020B0600000101010101" pitchFamily="50" charset="-127"/>
          <a:ea typeface="나눔스퀘어_ac" panose="020B0600000101010101" pitchFamily="50" charset="-127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나눔스퀘어_ac" panose="020B0600000101010101" pitchFamily="50" charset="-127"/>
          <a:ea typeface="나눔스퀘어_ac" panose="020B0600000101010101" pitchFamily="50" charset="-127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나눔스퀘어_ac" panose="020B0600000101010101" pitchFamily="50" charset="-127"/>
          <a:ea typeface="나눔스퀘어_ac" panose="020B0600000101010101" pitchFamily="50" charset="-127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나눔스퀘어_ac" panose="020B0600000101010101" pitchFamily="50" charset="-127"/>
          <a:ea typeface="나눔스퀘어_ac" panose="020B0600000101010101" pitchFamily="50" charset="-127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나눔스퀘어_ac" panose="020B0600000101010101" pitchFamily="50" charset="-127"/>
          <a:ea typeface="나눔스퀘어_ac" panose="020B0600000101010101" pitchFamily="50" charset="-127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2.png"/><Relationship Id="rId11" Type="http://schemas.openxmlformats.org/officeDocument/2006/relationships/image" Target="../media/image23.png"/><Relationship Id="rId5" Type="http://schemas.openxmlformats.org/officeDocument/2006/relationships/image" Target="../media/image1.png"/><Relationship Id="rId10" Type="http://schemas.openxmlformats.org/officeDocument/2006/relationships/image" Target="../media/image22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8.mp4"/><Relationship Id="rId7" Type="http://schemas.openxmlformats.org/officeDocument/2006/relationships/image" Target="../media/image16.png"/><Relationship Id="rId12" Type="http://schemas.openxmlformats.org/officeDocument/2006/relationships/image" Target="../media/image28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5.png"/><Relationship Id="rId11" Type="http://schemas.openxmlformats.org/officeDocument/2006/relationships/image" Target="../media/image27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6.png"/><Relationship Id="rId4" Type="http://schemas.openxmlformats.org/officeDocument/2006/relationships/video" Target="../media/media8.mp4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35.png"/><Relationship Id="rId5" Type="http://schemas.openxmlformats.org/officeDocument/2006/relationships/image" Target="../media/image31.png"/><Relationship Id="rId10" Type="http://schemas.openxmlformats.org/officeDocument/2006/relationships/image" Target="../media/image34.png"/><Relationship Id="rId4" Type="http://schemas.microsoft.com/office/2007/relationships/hdphoto" Target="../media/hdphoto1.wdp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946D56C3-F4B7-46D4-9240-F7D3A9D1A012}"/>
              </a:ext>
            </a:extLst>
          </p:cNvPr>
          <p:cNvSpPr/>
          <p:nvPr/>
        </p:nvSpPr>
        <p:spPr>
          <a:xfrm>
            <a:off x="0" y="2476500"/>
            <a:ext cx="18288000" cy="3914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D15F6CE-5845-402D-A887-9B8C949D8672}"/>
              </a:ext>
            </a:extLst>
          </p:cNvPr>
          <p:cNvSpPr/>
          <p:nvPr/>
        </p:nvSpPr>
        <p:spPr>
          <a:xfrm rot="21449138">
            <a:off x="-84187" y="2554392"/>
            <a:ext cx="18457298" cy="3432978"/>
          </a:xfrm>
          <a:prstGeom prst="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순서도: 데이터 19">
            <a:extLst>
              <a:ext uri="{FF2B5EF4-FFF2-40B4-BE49-F238E27FC236}">
                <a16:creationId xmlns:a16="http://schemas.microsoft.com/office/drawing/2014/main" id="{E47E939C-2D25-4043-93D4-533B09AD220B}"/>
              </a:ext>
            </a:extLst>
          </p:cNvPr>
          <p:cNvSpPr/>
          <p:nvPr/>
        </p:nvSpPr>
        <p:spPr>
          <a:xfrm flipH="1">
            <a:off x="4343400" y="3162300"/>
            <a:ext cx="3635134" cy="2636767"/>
          </a:xfrm>
          <a:prstGeom prst="flowChartInputOutpu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C4B6A275-1EA6-4556-8D10-3E721E07F0D4}"/>
              </a:ext>
            </a:extLst>
          </p:cNvPr>
          <p:cNvSpPr/>
          <p:nvPr/>
        </p:nvSpPr>
        <p:spPr>
          <a:xfrm>
            <a:off x="5463934" y="1559674"/>
            <a:ext cx="7360132" cy="4239393"/>
          </a:xfrm>
          <a:prstGeom prst="wedgeRoundRectCallout">
            <a:avLst>
              <a:gd name="adj1" fmla="val 4017"/>
              <a:gd name="adj2" fmla="val 61548"/>
              <a:gd name="adj3" fmla="val 16667"/>
            </a:avLst>
          </a:prstGeom>
          <a:solidFill>
            <a:schemeClr val="bg1"/>
          </a:solidFill>
          <a:ln w="190500">
            <a:noFill/>
          </a:ln>
          <a:effectLst>
            <a:outerShdw blurRad="304800" dist="381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E05947-6929-44B0-8FC6-2DF4DD82F6AE}"/>
              </a:ext>
            </a:extLst>
          </p:cNvPr>
          <p:cNvSpPr txBox="1"/>
          <p:nvPr/>
        </p:nvSpPr>
        <p:spPr>
          <a:xfrm>
            <a:off x="5543681" y="1901962"/>
            <a:ext cx="7135473" cy="35548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55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YDK</a:t>
            </a:r>
          </a:p>
          <a:p>
            <a:pPr algn="ctr"/>
            <a:r>
              <a:rPr lang="en-US" altLang="ko-KR" sz="7000" b="1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Messenger</a:t>
            </a:r>
            <a:endParaRPr lang="ko-KR" altLang="en-US" sz="7000" b="1" dirty="0">
              <a:solidFill>
                <a:srgbClr val="4A4878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00F1214-9464-4A54-B0A0-2448EEC2E2A1}"/>
              </a:ext>
            </a:extLst>
          </p:cNvPr>
          <p:cNvSpPr txBox="1"/>
          <p:nvPr/>
        </p:nvSpPr>
        <p:spPr>
          <a:xfrm>
            <a:off x="7124700" y="7076377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 e s </a:t>
            </a:r>
            <a:r>
              <a:rPr lang="en-US" altLang="ko-KR" sz="2400" dirty="0" err="1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</a:t>
            </a:r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e n g e r   T e a m</a:t>
            </a:r>
            <a:endParaRPr lang="ko-KR" altLang="en-US" sz="2400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A4E1EF-8749-4D6B-8CD7-00BBF1DB91F0}"/>
              </a:ext>
            </a:extLst>
          </p:cNvPr>
          <p:cNvSpPr txBox="1"/>
          <p:nvPr/>
        </p:nvSpPr>
        <p:spPr>
          <a:xfrm>
            <a:off x="4482418" y="7574927"/>
            <a:ext cx="97440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응용수리과학부 수학과</a:t>
            </a:r>
            <a:r>
              <a:rPr lang="en-US" altLang="ko-KR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데이터계산과학전공 </a:t>
            </a:r>
            <a:endParaRPr lang="en-US" altLang="ko-KR" sz="2200" dirty="0">
              <a:solidFill>
                <a:srgbClr val="4A4878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pPr algn="ctr"/>
            <a:r>
              <a:rPr lang="ko-KR" altLang="en-US" sz="2200" dirty="0" err="1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정연우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최가영 김수현 우지원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bject 5"/>
          <p:cNvSpPr txBox="1"/>
          <p:nvPr/>
        </p:nvSpPr>
        <p:spPr>
          <a:xfrm>
            <a:off x="1790700" y="831982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Socket.io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2.1</a:t>
            </a:r>
            <a:endParaRPr lang="en-US" altLang="ko-KR" sz="8400" kern="0" spc="-1000" dirty="0">
              <a:solidFill>
                <a:srgbClr val="000000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  <a:cs typeface="에스코어 드림 8 Heavy"/>
            </a:endParaRPr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/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Socket.io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란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45094" y="2088335"/>
            <a:ext cx="13267596" cy="1005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3000" b="1" dirty="0">
                <a:solidFill>
                  <a:schemeClr val="tx1"/>
                </a:solidFill>
                <a:effectLst/>
                <a:latin typeface="나눔스퀘어_ac"/>
                <a:ea typeface="나눔스퀘어_ac"/>
              </a:rPr>
              <a:t>Socket.io</a:t>
            </a:r>
            <a:r>
              <a:rPr lang="ko-KR" altLang="en-US" sz="3000" dirty="0">
                <a:latin typeface="나눔스퀘어_ac"/>
                <a:ea typeface="나눔스퀘어_ac"/>
              </a:rPr>
              <a:t>는 클라이언트와 서버의 양방향 통신을 가능하게 해주는 이벤트 기반 모듈입니다</a:t>
            </a:r>
            <a:r>
              <a:rPr lang="en-US" altLang="ko-KR" sz="3000" dirty="0">
                <a:latin typeface="나눔스퀘어_ac"/>
                <a:ea typeface="나눔스퀘어_ac"/>
              </a:rPr>
              <a:t>.</a:t>
            </a:r>
          </a:p>
        </p:txBody>
      </p:sp>
      <p:sp>
        <p:nvSpPr>
          <p:cNvPr id="31" name="Object 23"/>
          <p:cNvSpPr txBox="1"/>
          <p:nvPr/>
        </p:nvSpPr>
        <p:spPr>
          <a:xfrm>
            <a:off x="4424976" y="3392199"/>
            <a:ext cx="10205424" cy="1446501"/>
          </a:xfrm>
          <a:prstGeom prst="rect">
            <a:avLst/>
          </a:prstGeom>
          <a:noFill/>
        </p:spPr>
        <p:txBody>
          <a:bodyPr wrap="square"/>
          <a:lstStyle/>
          <a:p>
            <a:pPr marL="314160" indent="-314160" algn="just">
              <a:buFont typeface="Arial"/>
              <a:buChar char="•"/>
              <a:defRPr/>
            </a:pPr>
            <a:r>
              <a:rPr lang="ko-KR" altLang="en-US" sz="26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이벤트 </a:t>
            </a:r>
            <a:r>
              <a:rPr lang="en-US" altLang="ko-KR" sz="26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- connection, disconnection</a:t>
            </a:r>
          </a:p>
          <a:p>
            <a:pPr marL="314160" indent="-314160" algn="just">
              <a:buFont typeface="Arial"/>
              <a:buChar char="•"/>
              <a:defRPr/>
            </a:pPr>
            <a:r>
              <a:rPr lang="ko-KR" altLang="en-US" sz="26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메소드 </a:t>
            </a:r>
            <a:r>
              <a:rPr lang="en-US" altLang="ko-KR" sz="26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-</a:t>
            </a:r>
            <a:r>
              <a:rPr lang="ko-KR" altLang="en-US" sz="26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 </a:t>
            </a:r>
            <a:r>
              <a:rPr lang="en-US" altLang="ko-KR" sz="26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 on( ), emit( ), to( ), join( ), etc.</a:t>
            </a:r>
          </a:p>
          <a:p>
            <a:pPr algn="just">
              <a:defRPr/>
            </a:pPr>
            <a:endParaRPr lang="ko-KR" altLang="en-US" sz="2600" kern="0" spc="-100" dirty="0">
              <a:solidFill>
                <a:srgbClr val="000000"/>
              </a:solidFill>
              <a:latin typeface="나눔스퀘어_ac"/>
              <a:ea typeface="나눔스퀘어_ac"/>
              <a:cs typeface="에스코어 드림 4 Regular"/>
            </a:endParaRPr>
          </a:p>
        </p:txBody>
      </p:sp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3"/>
          <a:srcRect b="4710"/>
          <a:stretch>
            <a:fillRect/>
          </a:stretch>
        </p:blipFill>
        <p:spPr>
          <a:xfrm>
            <a:off x="3616480" y="5372100"/>
            <a:ext cx="7203920" cy="2362200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1049000" y="5372100"/>
            <a:ext cx="6981613" cy="2362200"/>
          </a:xfrm>
          <a:prstGeom prst="rect">
            <a:avLst/>
          </a:prstGeom>
        </p:spPr>
      </p:pic>
      <p:sp>
        <p:nvSpPr>
          <p:cNvPr id="57" name="직사각형 2"/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3733800" y="410275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 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15A04B0-A433-4B42-B4F6-683AA60743E2}"/>
              </a:ext>
            </a:extLst>
          </p:cNvPr>
          <p:cNvSpPr txBox="1"/>
          <p:nvPr/>
        </p:nvSpPr>
        <p:spPr>
          <a:xfrm>
            <a:off x="4445095" y="2088335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 </a:t>
            </a: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</a:p>
        </p:txBody>
      </p:sp>
      <p:sp>
        <p:nvSpPr>
          <p:cNvPr id="30" name="직사각형 2">
            <a:extLst>
              <a:ext uri="{FF2B5EF4-FFF2-40B4-BE49-F238E27FC236}">
                <a16:creationId xmlns:a16="http://schemas.microsoft.com/office/drawing/2014/main" id="{2FB17914-CE1E-49B8-A5A4-ADC3A7A91B89}"/>
              </a:ext>
            </a:extLst>
          </p:cNvPr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80205AEE-264E-47C1-A9A9-AC943705CAEB}"/>
              </a:ext>
            </a:extLst>
          </p:cNvPr>
          <p:cNvSpPr txBox="1"/>
          <p:nvPr/>
        </p:nvSpPr>
        <p:spPr>
          <a:xfrm>
            <a:off x="1855362" y="846799"/>
            <a:ext cx="1957128" cy="605338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75818810-7A34-4739-B980-10068862EC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925217"/>
              </p:ext>
            </p:extLst>
          </p:nvPr>
        </p:nvGraphicFramePr>
        <p:xfrm>
          <a:off x="4445095" y="3062718"/>
          <a:ext cx="5079906" cy="41615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9953">
                  <a:extLst>
                    <a:ext uri="{9D8B030D-6E8A-4147-A177-3AD203B41FA5}">
                      <a16:colId xmlns:a16="http://schemas.microsoft.com/office/drawing/2014/main" val="2701359410"/>
                    </a:ext>
                  </a:extLst>
                </a:gridCol>
                <a:gridCol w="2539953">
                  <a:extLst>
                    <a:ext uri="{9D8B030D-6E8A-4147-A177-3AD203B41FA5}">
                      <a16:colId xmlns:a16="http://schemas.microsoft.com/office/drawing/2014/main" val="3520062667"/>
                    </a:ext>
                  </a:extLst>
                </a:gridCol>
              </a:tblGrid>
              <a:tr h="594509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나눔스퀘어_ac Bold" panose="020B0600000101010101" pitchFamily="50" charset="-127"/>
                          <a:ea typeface="나눔스퀘어_ac Bold" panose="020B0600000101010101" pitchFamily="50" charset="-127"/>
                        </a:rPr>
                        <a:t>Room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나눔스퀘어_ac Bold" panose="020B0600000101010101" pitchFamily="50" charset="-127"/>
                        <a:ea typeface="나눔스퀘어_ac Bold" panose="020B0600000101010101" pitchFamily="50" charset="-127"/>
                      </a:endParaRPr>
                    </a:p>
                  </a:txBody>
                  <a:tcPr>
                    <a:solidFill>
                      <a:srgbClr val="4A487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rgbClr val="4A48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203378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_id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 err="1">
                          <a:solidFill>
                            <a:schemeClr val="bg1"/>
                          </a:solidFill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ObjectId</a:t>
                      </a:r>
                      <a:r>
                        <a:rPr lang="en-US" altLang="ko-KR" sz="2400" dirty="0">
                          <a:solidFill>
                            <a:schemeClr val="bg1"/>
                          </a:solidFill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776836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Member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Array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3917466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r>
                        <a:rPr lang="en-US" altLang="ko-KR" sz="2400" dirty="0" err="1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roomId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String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647525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r>
                        <a:rPr lang="en-US" altLang="ko-KR" sz="2400" dirty="0" err="1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roomName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String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049114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Interest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String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66415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 </a:t>
                      </a:r>
                      <a:r>
                        <a:rPr lang="en-US" altLang="ko-KR" sz="2400" dirty="0" err="1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isOpen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2400" dirty="0">
                          <a:latin typeface="나눔스퀘어_ac" panose="020B0600000101010101" pitchFamily="50" charset="-127"/>
                          <a:ea typeface="나눔스퀘어_ac" panose="020B0600000101010101" pitchFamily="50" charset="-127"/>
                        </a:rPr>
                        <a:t>Boolean </a:t>
                      </a:r>
                      <a:endParaRPr lang="ko-KR" altLang="en-US" sz="2400" dirty="0">
                        <a:latin typeface="나눔스퀘어_ac" panose="020B0600000101010101" pitchFamily="50" charset="-127"/>
                        <a:ea typeface="나눔스퀘어_ac" panose="020B0600000101010101" pitchFamily="50" charset="-127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64832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5125B0F-7AF0-454C-8566-3CDC872B7396}"/>
              </a:ext>
            </a:extLst>
          </p:cNvPr>
          <p:cNvSpPr txBox="1"/>
          <p:nvPr/>
        </p:nvSpPr>
        <p:spPr>
          <a:xfrm>
            <a:off x="9878291" y="6621537"/>
            <a:ext cx="2085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공개방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여부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A804FA-615D-4627-A2FC-853BB8869709}"/>
              </a:ext>
            </a:extLst>
          </p:cNvPr>
          <p:cNvSpPr txBox="1"/>
          <p:nvPr/>
        </p:nvSpPr>
        <p:spPr>
          <a:xfrm>
            <a:off x="9850582" y="4267872"/>
            <a:ext cx="594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방에 포함된 유저들의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배열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5188BD-8DF9-4BB4-AEC8-7BF02944DEDF}"/>
              </a:ext>
            </a:extLst>
          </p:cNvPr>
          <p:cNvSpPr txBox="1"/>
          <p:nvPr/>
        </p:nvSpPr>
        <p:spPr>
          <a:xfrm>
            <a:off x="9878291" y="4869011"/>
            <a:ext cx="2258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참여코드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3216A7-F530-4D89-A546-2CAAD88763E5}"/>
              </a:ext>
            </a:extLst>
          </p:cNvPr>
          <p:cNvSpPr txBox="1"/>
          <p:nvPr/>
        </p:nvSpPr>
        <p:spPr>
          <a:xfrm>
            <a:off x="9878291" y="5470150"/>
            <a:ext cx="1676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1EA408-8FB6-40BB-8A68-5B813186D793}"/>
              </a:ext>
            </a:extLst>
          </p:cNvPr>
          <p:cNvSpPr txBox="1"/>
          <p:nvPr/>
        </p:nvSpPr>
        <p:spPr>
          <a:xfrm>
            <a:off x="9902112" y="6040648"/>
            <a:ext cx="9282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4320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직사각형 41">
            <a:extLst>
              <a:ext uri="{FF2B5EF4-FFF2-40B4-BE49-F238E27FC236}">
                <a16:creationId xmlns:a16="http://schemas.microsoft.com/office/drawing/2014/main" id="{E1F5FA60-626D-472F-979C-37520615FF82}"/>
              </a:ext>
            </a:extLst>
          </p:cNvPr>
          <p:cNvSpPr/>
          <p:nvPr/>
        </p:nvSpPr>
        <p:spPr>
          <a:xfrm>
            <a:off x="12526328" y="5047581"/>
            <a:ext cx="3855898" cy="2292107"/>
          </a:xfrm>
          <a:prstGeom prst="rect">
            <a:avLst/>
          </a:prstGeom>
          <a:noFill/>
          <a:ln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DDB7392-4FD3-4DD2-AD05-6869BBEEC799}"/>
              </a:ext>
            </a:extLst>
          </p:cNvPr>
          <p:cNvSpPr/>
          <p:nvPr/>
        </p:nvSpPr>
        <p:spPr>
          <a:xfrm>
            <a:off x="7162639" y="5047581"/>
            <a:ext cx="3855898" cy="2292107"/>
          </a:xfrm>
          <a:prstGeom prst="rect">
            <a:avLst/>
          </a:prstGeom>
          <a:noFill/>
          <a:ln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5390181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생성 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6634407" y="2882886"/>
            <a:ext cx="11252397" cy="14465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방공개여부는 유저에게 입력 받은 값을 저장하고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</a:p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배열에 방을 생성한 유저의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저장한다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 코드는 방 생성 시 서버에서 만들어져 데이터에 함께 저장된다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r>
              <a:rPr lang="ko-KR" altLang="en-US" sz="2200" dirty="0">
                <a:solidFill>
                  <a:schemeClr val="accent1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조건을 만족하지 않을 시 방을 생성하지 않고 경고 메시지를 보여줌 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EFC5D116-01C7-4AE8-AFFF-600824BA32B9}"/>
              </a:ext>
            </a:extLst>
          </p:cNvPr>
          <p:cNvSpPr/>
          <p:nvPr/>
        </p:nvSpPr>
        <p:spPr>
          <a:xfrm>
            <a:off x="7726625" y="4739918"/>
            <a:ext cx="2727926" cy="615326"/>
          </a:xfrm>
          <a:prstGeom prst="round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Client</a:t>
            </a:r>
            <a:endParaRPr lang="ko-KR" altLang="en-US" sz="28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020C909-A4BD-4546-85D7-12A5D4999224}"/>
              </a:ext>
            </a:extLst>
          </p:cNvPr>
          <p:cNvSpPr/>
          <p:nvPr/>
        </p:nvSpPr>
        <p:spPr>
          <a:xfrm>
            <a:off x="13090314" y="4722799"/>
            <a:ext cx="2727926" cy="615326"/>
          </a:xfrm>
          <a:prstGeom prst="round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Server</a:t>
            </a:r>
            <a:endParaRPr lang="ko-KR" altLang="en-US" sz="28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F5CF67-3136-43ED-BB86-C929366457E0}"/>
              </a:ext>
            </a:extLst>
          </p:cNvPr>
          <p:cNvSpPr txBox="1"/>
          <p:nvPr/>
        </p:nvSpPr>
        <p:spPr>
          <a:xfrm>
            <a:off x="7958686" y="5793468"/>
            <a:ext cx="1912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방공개여부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4E2300-E6A7-4805-8594-5A2151B856F0}"/>
              </a:ext>
            </a:extLst>
          </p:cNvPr>
          <p:cNvSpPr txBox="1"/>
          <p:nvPr/>
        </p:nvSpPr>
        <p:spPr>
          <a:xfrm>
            <a:off x="13258800" y="5483154"/>
            <a:ext cx="191242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</a:t>
            </a:r>
          </a:p>
          <a:p>
            <a:r>
              <a:rPr lang="en-US" altLang="ko-KR" sz="2200" b="1" dirty="0" err="1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endParaRPr lang="en-US" altLang="ko-KR" sz="2200" b="1" dirty="0">
              <a:solidFill>
                <a:schemeClr val="accent5">
                  <a:lumMod val="7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</a:t>
            </a:r>
          </a:p>
          <a:p>
            <a:r>
              <a:rPr lang="en-US" altLang="ko-KR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6" name="이등변 삼각형 45">
            <a:extLst>
              <a:ext uri="{FF2B5EF4-FFF2-40B4-BE49-F238E27FC236}">
                <a16:creationId xmlns:a16="http://schemas.microsoft.com/office/drawing/2014/main" id="{F6A4C456-401E-4A72-8DF3-2A3E63BFE0E1}"/>
              </a:ext>
            </a:extLst>
          </p:cNvPr>
          <p:cNvSpPr/>
          <p:nvPr/>
        </p:nvSpPr>
        <p:spPr>
          <a:xfrm rot="5400000">
            <a:off x="11464769" y="6102303"/>
            <a:ext cx="615325" cy="304800"/>
          </a:xfrm>
          <a:prstGeom prst="triangle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30"/>
            <a:ext cx="4457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입력 받은 정보를 갖는 방 생성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759570-EA8D-4501-9F65-741B5EE1D152}"/>
              </a:ext>
            </a:extLst>
          </p:cNvPr>
          <p:cNvSpPr txBox="1"/>
          <p:nvPr/>
        </p:nvSpPr>
        <p:spPr>
          <a:xfrm>
            <a:off x="6781800" y="7777912"/>
            <a:ext cx="807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EX)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64181D3-B41D-48F2-AF09-CA9A8777E5C4}"/>
              </a:ext>
            </a:extLst>
          </p:cNvPr>
          <p:cNvSpPr txBox="1"/>
          <p:nvPr/>
        </p:nvSpPr>
        <p:spPr>
          <a:xfrm>
            <a:off x="7670494" y="7777912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이름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test</a:t>
            </a:r>
          </a:p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분야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방공개여부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A497443-6B10-45DF-A148-D707DEE4AB09}"/>
              </a:ext>
            </a:extLst>
          </p:cNvPr>
          <p:cNvSpPr txBox="1"/>
          <p:nvPr/>
        </p:nvSpPr>
        <p:spPr>
          <a:xfrm>
            <a:off x="12708723" y="7777912"/>
            <a:ext cx="49847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	: Array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0: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6004d7339bbbbb2e4c035acf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f98fa12a2e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test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	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4" name="방생성경고메세지">
            <a:hlinkClick r:id="" action="ppaction://media"/>
            <a:extLst>
              <a:ext uri="{FF2B5EF4-FFF2-40B4-BE49-F238E27FC236}">
                <a16:creationId xmlns:a16="http://schemas.microsoft.com/office/drawing/2014/main" id="{21434695-9744-4CE2-8D7F-C47A1E6AEA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3403" y="2819558"/>
            <a:ext cx="4076601" cy="6037805"/>
          </a:xfrm>
          <a:prstGeom prst="rect">
            <a:avLst/>
          </a:prstGeom>
        </p:spPr>
      </p:pic>
      <p:sp>
        <p:nvSpPr>
          <p:cNvPr id="25" name="Object 5">
            <a:extLst>
              <a:ext uri="{FF2B5EF4-FFF2-40B4-BE49-F238E27FC236}">
                <a16:creationId xmlns:a16="http://schemas.microsoft.com/office/drawing/2014/main" id="{FD0FA113-55D7-440C-AFF6-F3AB58F6AAE9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27" name="Object 6">
            <a:extLst>
              <a:ext uri="{FF2B5EF4-FFF2-40B4-BE49-F238E27FC236}">
                <a16:creationId xmlns:a16="http://schemas.microsoft.com/office/drawing/2014/main" id="{ABB74A3A-211E-4393-9B13-4D03BA0EFC2A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892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893958" y="2342076"/>
            <a:ext cx="9926442" cy="60780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1" name="직선 연결선 20"/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9014730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채팅 방 목록 나누기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30000" y="2447582"/>
            <a:ext cx="2438400" cy="512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99840" lvl="0" indent="-399840">
              <a:buFont typeface="Arial"/>
              <a:buChar char="•"/>
              <a:defRPr/>
            </a:pPr>
            <a:r>
              <a:rPr lang="ko-KR" altLang="en-US" sz="2800" dirty="0">
                <a:latin typeface="나눔스퀘어_ac"/>
                <a:ea typeface="나눔스퀘어_ac"/>
              </a:rPr>
              <a:t>내 채팅</a:t>
            </a:r>
          </a:p>
        </p:txBody>
      </p:sp>
      <p:sp>
        <p:nvSpPr>
          <p:cNvPr id="25" name="타원 24"/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5" name="타원 44"/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14400" y="2907030"/>
            <a:ext cx="9906000" cy="5513070"/>
          </a:xfrm>
          <a:prstGeom prst="rect">
            <a:avLst/>
          </a:prstGeom>
        </p:spPr>
      </p:pic>
      <p:sp>
        <p:nvSpPr>
          <p:cNvPr id="56" name="TextBox 16"/>
          <p:cNvSpPr txBox="1"/>
          <p:nvPr/>
        </p:nvSpPr>
        <p:spPr>
          <a:xfrm>
            <a:off x="11506200" y="5849912"/>
            <a:ext cx="2438400" cy="512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99840" lvl="0" indent="-399840">
              <a:buFont typeface="Arial"/>
              <a:buChar char="•"/>
              <a:defRPr/>
            </a:pPr>
            <a:r>
              <a:rPr lang="ko-KR" altLang="en-US" sz="2800" dirty="0" err="1">
                <a:latin typeface="나눔스퀘어_ac"/>
                <a:ea typeface="나눔스퀘어_ac"/>
              </a:rPr>
              <a:t>공개방</a:t>
            </a:r>
            <a:endParaRPr lang="ko-KR" altLang="en-US" sz="2800" dirty="0">
              <a:latin typeface="나눔스퀘어_ac"/>
              <a:ea typeface="나눔스퀘어_ac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EBEEF1C-B59A-44B1-8522-BAD0E416089B}"/>
              </a:ext>
            </a:extLst>
          </p:cNvPr>
          <p:cNvGrpSpPr/>
          <p:nvPr/>
        </p:nvGrpSpPr>
        <p:grpSpPr>
          <a:xfrm>
            <a:off x="11430000" y="3145630"/>
            <a:ext cx="6248400" cy="2084918"/>
            <a:chOff x="11430000" y="3058582"/>
            <a:chExt cx="6248400" cy="2084918"/>
          </a:xfrm>
        </p:grpSpPr>
        <p:sp>
          <p:nvSpPr>
            <p:cNvPr id="31" name="Object 23"/>
            <p:cNvSpPr txBox="1"/>
            <p:nvPr/>
          </p:nvSpPr>
          <p:spPr>
            <a:xfrm>
              <a:off x="11430000" y="3058582"/>
              <a:ext cx="6248400" cy="2084918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 algn="just">
                <a:defRPr/>
              </a:pP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클라이언트     서버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: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 회원의 고유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id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를 전달하여 해당 정보가 담긴 </a:t>
              </a:r>
              <a:r>
                <a:rPr lang="ko-KR" altLang="en-US" sz="2200" kern="0" spc="-100" dirty="0" err="1">
                  <a:solidFill>
                    <a:srgbClr val="000000"/>
                  </a:solidFill>
                  <a:latin typeface="+mn-ea"/>
                  <a:cs typeface="에스코어 드림 4 Regular"/>
                </a:rPr>
                <a:t>채팅방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 리스트 요청</a:t>
              </a:r>
            </a:p>
            <a:p>
              <a:pPr algn="just">
                <a:defRPr/>
              </a:pPr>
              <a:endParaRPr lang="en-US" sz="2200" kern="0" spc="-100" dirty="0">
                <a:solidFill>
                  <a:srgbClr val="000000"/>
                </a:solidFill>
                <a:latin typeface="+mn-ea"/>
                <a:cs typeface="에스코어 드림 4 Regular"/>
              </a:endParaRPr>
            </a:p>
            <a:p>
              <a:pPr algn="just">
                <a:defRPr/>
              </a:pP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서버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  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클라이언트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: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 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DB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에서 </a:t>
              </a:r>
              <a:r>
                <a:rPr lang="ko-KR" altLang="en-US" sz="2200" kern="0" spc="-100" dirty="0" err="1">
                  <a:solidFill>
                    <a:srgbClr val="000000"/>
                  </a:solidFill>
                  <a:latin typeface="+mn-ea"/>
                  <a:cs typeface="에스코어 드림 4 Regular"/>
                </a:rPr>
                <a:t>채팅방</a:t>
              </a:r>
              <a:r>
                <a:rPr lang="ko-KR" altLang="en-US" sz="2200" kern="0" spc="-100" dirty="0">
                  <a:solidFill>
                    <a:srgbClr val="000000"/>
                  </a:solidFill>
                  <a:latin typeface="+mn-ea"/>
                  <a:cs typeface="에스코어 드림 4 Regular"/>
                </a:rPr>
                <a:t> 목록들을 가져와 클라이언트로 전달하여 응답</a:t>
              </a:r>
            </a:p>
          </p:txBody>
        </p:sp>
        <p:sp>
          <p:nvSpPr>
            <p:cNvPr id="2" name="화살표: 오른쪽 1">
              <a:extLst>
                <a:ext uri="{FF2B5EF4-FFF2-40B4-BE49-F238E27FC236}">
                  <a16:creationId xmlns:a16="http://schemas.microsoft.com/office/drawing/2014/main" id="{5E0C40E1-1BB0-4BDA-BD9F-62B0E05E0862}"/>
                </a:ext>
              </a:extLst>
            </p:cNvPr>
            <p:cNvSpPr/>
            <p:nvPr/>
          </p:nvSpPr>
          <p:spPr>
            <a:xfrm>
              <a:off x="12742717" y="3156516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  <p:sp>
          <p:nvSpPr>
            <p:cNvPr id="19" name="화살표: 오른쪽 18">
              <a:extLst>
                <a:ext uri="{FF2B5EF4-FFF2-40B4-BE49-F238E27FC236}">
                  <a16:creationId xmlns:a16="http://schemas.microsoft.com/office/drawing/2014/main" id="{77C01712-D178-4D31-AA2B-5E32AC28CD6B}"/>
                </a:ext>
              </a:extLst>
            </p:cNvPr>
            <p:cNvSpPr/>
            <p:nvPr/>
          </p:nvSpPr>
          <p:spPr>
            <a:xfrm>
              <a:off x="12039600" y="4152900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4FB9C45C-BD1E-475F-A375-A615124D7E23}"/>
              </a:ext>
            </a:extLst>
          </p:cNvPr>
          <p:cNvGrpSpPr/>
          <p:nvPr/>
        </p:nvGrpSpPr>
        <p:grpSpPr>
          <a:xfrm>
            <a:off x="11506200" y="6639982"/>
            <a:ext cx="5486400" cy="2084918"/>
            <a:chOff x="11506200" y="6639982"/>
            <a:chExt cx="5486400" cy="2084918"/>
          </a:xfrm>
        </p:grpSpPr>
        <p:sp>
          <p:nvSpPr>
            <p:cNvPr id="57" name="Object 23"/>
            <p:cNvSpPr txBox="1"/>
            <p:nvPr/>
          </p:nvSpPr>
          <p:spPr>
            <a:xfrm>
              <a:off x="11506200" y="6639982"/>
              <a:ext cx="5486400" cy="2084918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 marL="0" indent="0" algn="just" defTabSz="232257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클라이언트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 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서버 </a:t>
              </a:r>
              <a:r>
                <a:rPr kumimoji="0" lang="en-US" altLang="ko-KR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: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공개된 </a:t>
              </a:r>
              <a:r>
                <a:rPr kumimoji="0" lang="ko-KR" altLang="en-US" sz="2200" b="0" i="0" u="none" strike="noStrike" kern="0" cap="none" spc="-100" normalizeH="0" baseline="0" dirty="0" err="1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채팅방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리스트를 가져오도록 요청</a:t>
              </a:r>
            </a:p>
            <a:p>
              <a:pPr marL="0" indent="0" algn="just" defTabSz="232257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en-US" sz="2200" b="0" i="0" u="none" strike="noStrike" kern="0" cap="none" spc="-100" normalizeH="0" baseline="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endParaRPr>
            </a:p>
            <a:p>
              <a:pPr marL="0" indent="0" algn="just" defTabSz="232257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서버</a:t>
              </a:r>
              <a:r>
                <a:rPr lang="en-US" altLang="ko-KR" sz="2200" kern="0" spc="-10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    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클라이언트 </a:t>
              </a:r>
              <a:r>
                <a:rPr kumimoji="0" lang="en-US" altLang="ko-KR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: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</a:t>
              </a:r>
              <a:r>
                <a:rPr kumimoji="0" lang="en-US" altLang="ko-KR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DB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에서 </a:t>
              </a:r>
              <a:r>
                <a:rPr kumimoji="0" lang="ko-KR" altLang="en-US" sz="2200" b="0" i="0" u="none" strike="noStrike" kern="0" cap="none" spc="-100" normalizeH="0" baseline="0" dirty="0" err="1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채팅방</a:t>
              </a:r>
              <a:r>
                <a:rPr kumimoji="0" lang="ko-KR" altLang="en-US" sz="2200" b="0" i="0" u="none" strike="noStrike" kern="0" cap="none" spc="-100" normalizeH="0" baseline="0" dirty="0">
                  <a:solidFill>
                    <a:srgbClr val="000000"/>
                  </a:solidFill>
                  <a:latin typeface="나눔스퀘어_ac"/>
                  <a:ea typeface="나눔스퀘어_ac"/>
                  <a:cs typeface="에스코어 드림 4 Regular"/>
                </a:rPr>
                <a:t> 목록들을 가져와 클라이언트로 전달하여 응답</a:t>
              </a:r>
              <a:endParaRPr kumimoji="0" lang="en-US" altLang="ko-KR" sz="2200" b="0" i="0" u="none" strike="noStrike" kern="0" cap="none" spc="-100" normalizeH="0" baseline="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endParaRPr>
            </a:p>
          </p:txBody>
        </p:sp>
        <p:sp>
          <p:nvSpPr>
            <p:cNvPr id="20" name="화살표: 오른쪽 19">
              <a:extLst>
                <a:ext uri="{FF2B5EF4-FFF2-40B4-BE49-F238E27FC236}">
                  <a16:creationId xmlns:a16="http://schemas.microsoft.com/office/drawing/2014/main" id="{CF33AAB5-7649-4453-9D85-C3CF5D2684A7}"/>
                </a:ext>
              </a:extLst>
            </p:cNvPr>
            <p:cNvSpPr/>
            <p:nvPr/>
          </p:nvSpPr>
          <p:spPr>
            <a:xfrm>
              <a:off x="12893385" y="6713600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화살표: 오른쪽 21">
              <a:extLst>
                <a:ext uri="{FF2B5EF4-FFF2-40B4-BE49-F238E27FC236}">
                  <a16:creationId xmlns:a16="http://schemas.microsoft.com/office/drawing/2014/main" id="{03E9FE93-BEB0-47EE-B808-32E64CBC913F}"/>
                </a:ext>
              </a:extLst>
            </p:cNvPr>
            <p:cNvSpPr/>
            <p:nvPr/>
          </p:nvSpPr>
          <p:spPr>
            <a:xfrm>
              <a:off x="12067310" y="7734300"/>
              <a:ext cx="228600" cy="258700"/>
            </a:xfrm>
            <a:prstGeom prst="right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4" name="Object 5">
            <a:extLst>
              <a:ext uri="{FF2B5EF4-FFF2-40B4-BE49-F238E27FC236}">
                <a16:creationId xmlns:a16="http://schemas.microsoft.com/office/drawing/2014/main" id="{4DE7E6B9-9DB3-46A3-947A-2E62D44C35F9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26" name="Object 6">
            <a:extLst>
              <a:ext uri="{FF2B5EF4-FFF2-40B4-BE49-F238E27FC236}">
                <a16:creationId xmlns:a16="http://schemas.microsoft.com/office/drawing/2014/main" id="{E6B280C7-48E1-4478-A263-BBE481FF5187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2209800"/>
            <a:ext cx="2160270" cy="7200900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rooms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 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2133600"/>
            <a:ext cx="2160270" cy="7200900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0820400" y="2209799"/>
            <a:ext cx="2160270" cy="7200900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 dirty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71" name="TextBox 38"/>
          <p:cNvSpPr txBox="1"/>
          <p:nvPr/>
        </p:nvSpPr>
        <p:spPr>
          <a:xfrm>
            <a:off x="13258800" y="5213986"/>
            <a:ext cx="2209800" cy="17945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 dirty="0" err="1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에 해당하는 방 정보 가져오기</a:t>
            </a:r>
          </a:p>
        </p:txBody>
      </p:sp>
      <p:sp>
        <p:nvSpPr>
          <p:cNvPr id="75" name="화살표: 왼쪽 74"/>
          <p:cNvSpPr/>
          <p:nvPr/>
        </p:nvSpPr>
        <p:spPr>
          <a:xfrm>
            <a:off x="8458200" y="59817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610600" y="6591300"/>
            <a:ext cx="1981200" cy="22174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800" b="0" i="0" u="none" strike="noStrike" kern="1200" cap="none" spc="0" normalizeH="0" baseline="0" dirty="0" err="1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방정보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보여주기 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관심분야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참여인원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800" b="0" i="0" u="none" strike="noStrike" kern="1200" cap="none" spc="0" normalizeH="0" baseline="0" dirty="0" err="1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방코드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cxnSp>
        <p:nvCxnSpPr>
          <p:cNvPr id="79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noFill/>
          <a:ln w="9525" cap="flat" cmpd="sng" algn="ctr">
            <a:solidFill>
              <a:srgbClr val="BFBFBF">
                <a:alpha val="100000"/>
              </a:srgbClr>
            </a:solidFill>
            <a:prstDash val="solid"/>
          </a:ln>
        </p:spPr>
      </p:cxnSp>
      <p:sp>
        <p:nvSpPr>
          <p:cNvPr id="80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3600" b="0" i="0" u="none" strike="noStrike" kern="0" cap="none" spc="-300" normalizeH="0" baseline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2" name="Object 5"/>
          <p:cNvSpPr txBox="1"/>
          <p:nvPr/>
        </p:nvSpPr>
        <p:spPr>
          <a:xfrm>
            <a:off x="6096000" y="800100"/>
            <a:ext cx="8839200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방 참여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(</a:t>
            </a:r>
            <a:r>
              <a:rPr kumimoji="0" lang="ko-KR" altLang="en-US" sz="3600" b="0" i="0" u="none" strike="noStrike" kern="0" cap="none" spc="-300" normalizeH="0" baseline="0" dirty="0" err="1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리스트 클릭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)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_ </a:t>
            </a:r>
            <a:r>
              <a:rPr kumimoji="0" lang="ko-KR" altLang="en-US" sz="3600" b="0" i="0" u="none" strike="noStrike" kern="0" cap="none" spc="-300" normalizeH="0" baseline="0" dirty="0" err="1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정보 보여주기</a:t>
            </a:r>
          </a:p>
        </p:txBody>
      </p:sp>
      <p:sp>
        <p:nvSpPr>
          <p:cNvPr id="85" name="화살표: 왼쪽 84"/>
          <p:cNvSpPr/>
          <p:nvPr/>
        </p:nvSpPr>
        <p:spPr>
          <a:xfrm>
            <a:off x="13335000" y="46101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pic>
        <p:nvPicPr>
          <p:cNvPr id="87" name="그림 86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968965" y="3086100"/>
            <a:ext cx="3984035" cy="5563670"/>
          </a:xfrm>
          <a:prstGeom prst="rect">
            <a:avLst/>
          </a:prstGeom>
        </p:spPr>
      </p:pic>
      <p:sp>
        <p:nvSpPr>
          <p:cNvPr id="88" name="화살표: 오른쪽 87"/>
          <p:cNvSpPr/>
          <p:nvPr/>
        </p:nvSpPr>
        <p:spPr>
          <a:xfrm>
            <a:off x="8382000" y="2857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89" name="TextBox 38"/>
          <p:cNvSpPr txBox="1"/>
          <p:nvPr/>
        </p:nvSpPr>
        <p:spPr>
          <a:xfrm>
            <a:off x="8534400" y="3467100"/>
            <a:ext cx="1981200" cy="17964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클릭한 방의 </a:t>
            </a:r>
            <a:r>
              <a:rPr kumimoji="0" lang="en-US" altLang="ko-KR" sz="2800" b="0" i="0" u="none" strike="noStrike" kern="1200" cap="none" spc="0" normalizeH="0" baseline="0" dirty="0" err="1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전달</a:t>
            </a: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0D397CBB-8A9A-41FE-86AE-98460FB44077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24" name="Object 6">
            <a:extLst>
              <a:ext uri="{FF2B5EF4-FFF2-40B4-BE49-F238E27FC236}">
                <a16:creationId xmlns:a16="http://schemas.microsoft.com/office/drawing/2014/main" id="{FDE34775-F086-49F2-A0EC-6F517122811D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2209800"/>
            <a:ext cx="2160270" cy="7200900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rooms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2133600"/>
            <a:ext cx="2160270" cy="7200900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0515600" y="2209799"/>
            <a:ext cx="2160270" cy="7200900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382000" y="27051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/>
          </a:p>
        </p:txBody>
      </p:sp>
      <p:sp>
        <p:nvSpPr>
          <p:cNvPr id="66" name="화살표: 왼쪽으로 구부러짐 65"/>
          <p:cNvSpPr/>
          <p:nvPr/>
        </p:nvSpPr>
        <p:spPr>
          <a:xfrm>
            <a:off x="12954000" y="49149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TextBox 38"/>
          <p:cNvSpPr txBox="1"/>
          <p:nvPr/>
        </p:nvSpPr>
        <p:spPr>
          <a:xfrm>
            <a:off x="13716000" y="4985386"/>
            <a:ext cx="1676400" cy="13773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중복참가 확인</a:t>
            </a:r>
          </a:p>
        </p:txBody>
      </p:sp>
      <p:sp>
        <p:nvSpPr>
          <p:cNvPr id="70" name="화살표: 오른쪽 69"/>
          <p:cNvSpPr/>
          <p:nvPr/>
        </p:nvSpPr>
        <p:spPr>
          <a:xfrm>
            <a:off x="13079730" y="7048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75" name="화살표: 왼쪽 74"/>
          <p:cNvSpPr/>
          <p:nvPr/>
        </p:nvSpPr>
        <p:spPr>
          <a:xfrm>
            <a:off x="8305800" y="56769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82000" y="6286500"/>
            <a:ext cx="2133600" cy="24193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참가 되었습니다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이미 참가된 방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입니다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cxnSp>
        <p:nvCxnSpPr>
          <p:cNvPr id="79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noFill/>
          <a:ln w="9525" cap="flat" cmpd="sng" algn="ctr">
            <a:solidFill>
              <a:srgbClr val="BFBFBF">
                <a:alpha val="100000"/>
              </a:srgbClr>
            </a:solidFill>
            <a:prstDash val="solid"/>
          </a:ln>
        </p:spPr>
      </p:cxnSp>
      <p:sp>
        <p:nvSpPr>
          <p:cNvPr id="80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3600" b="0" i="0" u="none" strike="noStrike" kern="0" cap="none" spc="-300" normalizeH="0" baseline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2" name="Object 5"/>
          <p:cNvSpPr txBox="1"/>
          <p:nvPr/>
        </p:nvSpPr>
        <p:spPr>
          <a:xfrm>
            <a:off x="6096000" y="800100"/>
            <a:ext cx="11125200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방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 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참여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(</a:t>
            </a:r>
            <a:r>
              <a:rPr kumimoji="0" lang="ko-KR" altLang="en-US" sz="3600" b="0" i="0" u="none" strike="noStrike" kern="0" cap="none" spc="-300" normalizeH="0" baseline="0" dirty="0" err="1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리스트 클릭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)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_ </a:t>
            </a:r>
            <a:r>
              <a:rPr kumimoji="0" lang="ko-KR" altLang="en-US" sz="3600" b="0" i="0" u="none" strike="noStrike" kern="0" cap="none" spc="-300" normalizeH="0" baseline="0" dirty="0" err="1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정보 창에서 참가버튼 클릭하기</a:t>
            </a:r>
            <a:endParaRPr kumimoji="0" lang="en-US" altLang="ko-KR" sz="3600" b="0" i="0" u="none" strike="noStrike" kern="0" cap="none" spc="-300" normalizeH="0" baseline="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3" name="TextBox 38"/>
          <p:cNvSpPr txBox="1"/>
          <p:nvPr/>
        </p:nvSpPr>
        <p:spPr>
          <a:xfrm>
            <a:off x="8458200" y="3314700"/>
            <a:ext cx="1676400" cy="1369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userId, 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전달</a:t>
            </a:r>
          </a:p>
        </p:txBody>
      </p:sp>
      <p:sp>
        <p:nvSpPr>
          <p:cNvPr id="84" name="화살표: 왼쪽 83"/>
          <p:cNvSpPr/>
          <p:nvPr/>
        </p:nvSpPr>
        <p:spPr>
          <a:xfrm>
            <a:off x="13030200" y="2400300"/>
            <a:ext cx="216027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85" name="TextBox 38"/>
          <p:cNvSpPr txBox="1"/>
          <p:nvPr/>
        </p:nvSpPr>
        <p:spPr>
          <a:xfrm>
            <a:off x="12877800" y="3080385"/>
            <a:ext cx="2819400" cy="1377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에 해당하는 참가자 정보 가져오기</a:t>
            </a:r>
          </a:p>
        </p:txBody>
      </p:sp>
      <p:sp>
        <p:nvSpPr>
          <p:cNvPr id="86" name="TextBox 38"/>
          <p:cNvSpPr txBox="1"/>
          <p:nvPr/>
        </p:nvSpPr>
        <p:spPr>
          <a:xfrm>
            <a:off x="12877800" y="7576185"/>
            <a:ext cx="2819400" cy="1377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04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userId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를 추가하여 참가자 업데이트하기</a:t>
            </a:r>
          </a:p>
        </p:txBody>
      </p:sp>
      <p:pic>
        <p:nvPicPr>
          <p:cNvPr id="100" name="방참가하기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44202" y="3162299"/>
            <a:ext cx="4008798" cy="5486401"/>
          </a:xfrm>
          <a:prstGeom prst="rect">
            <a:avLst/>
          </a:prstGeom>
        </p:spPr>
      </p:pic>
      <p:sp>
        <p:nvSpPr>
          <p:cNvPr id="41" name="Object 5">
            <a:extLst>
              <a:ext uri="{FF2B5EF4-FFF2-40B4-BE49-F238E27FC236}">
                <a16:creationId xmlns:a16="http://schemas.microsoft.com/office/drawing/2014/main" id="{D9339CFA-893F-49CD-8001-9BF95347D28B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42" name="Object 6">
            <a:extLst>
              <a:ext uri="{FF2B5EF4-FFF2-40B4-BE49-F238E27FC236}">
                <a16:creationId xmlns:a16="http://schemas.microsoft.com/office/drawing/2014/main" id="{41C1D573-4FBF-4384-9F14-8A5F4CE8ED12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9814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2209800"/>
            <a:ext cx="2160270" cy="7200900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rooms</a:t>
            </a:r>
          </a:p>
          <a:p>
            <a:pPr algn="ctr">
              <a:defRPr/>
            </a:pPr>
            <a:r>
              <a:rPr lang="en-US" altLang="ko-KR" sz="3000">
                <a:latin typeface="나눔스퀘어_ac Bold"/>
                <a:ea typeface="나눔스퀘어_ac Bold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2133600"/>
            <a:ext cx="2160270" cy="7200900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/>
                <a:ea typeface="나눔스퀘어_ac ExtraBold"/>
              </a:rPr>
              <a:t>client</a:t>
            </a:r>
            <a:endParaRPr lang="en-US" altLang="ko-KR" sz="3000">
              <a:solidFill>
                <a:srgbClr val="4A4878"/>
              </a:solidFill>
              <a:latin typeface="나눔스퀘어_ac ExtraBold"/>
            </a:endParaRPr>
          </a:p>
        </p:txBody>
      </p:sp>
      <p:sp>
        <p:nvSpPr>
          <p:cNvPr id="55" name="직사각형 22"/>
          <p:cNvSpPr/>
          <p:nvPr/>
        </p:nvSpPr>
        <p:spPr>
          <a:xfrm>
            <a:off x="10515600" y="2209799"/>
            <a:ext cx="2160270" cy="7200900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Bold"/>
                <a:ea typeface="나눔스퀘어_ac Bold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382000" y="27051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/>
          </a:p>
        </p:txBody>
      </p:sp>
      <p:sp>
        <p:nvSpPr>
          <p:cNvPr id="66" name="화살표: 왼쪽으로 구부러짐 65"/>
          <p:cNvSpPr/>
          <p:nvPr/>
        </p:nvSpPr>
        <p:spPr>
          <a:xfrm>
            <a:off x="12954000" y="49149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TextBox 38"/>
          <p:cNvSpPr txBox="1"/>
          <p:nvPr/>
        </p:nvSpPr>
        <p:spPr>
          <a:xfrm>
            <a:off x="13716000" y="4985386"/>
            <a:ext cx="1676400" cy="13773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중복참가 확인</a:t>
            </a:r>
          </a:p>
        </p:txBody>
      </p:sp>
      <p:sp>
        <p:nvSpPr>
          <p:cNvPr id="70" name="화살표: 오른쪽 69"/>
          <p:cNvSpPr/>
          <p:nvPr/>
        </p:nvSpPr>
        <p:spPr>
          <a:xfrm>
            <a:off x="13079730" y="7048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Calibri"/>
              <a:ea typeface="?? ??"/>
              <a:cs typeface="Calibri"/>
            </a:endParaRPr>
          </a:p>
        </p:txBody>
      </p:sp>
      <p:sp>
        <p:nvSpPr>
          <p:cNvPr id="75" name="화살표: 왼쪽 74"/>
          <p:cNvSpPr/>
          <p:nvPr/>
        </p:nvSpPr>
        <p:spPr>
          <a:xfrm>
            <a:off x="8305800" y="56769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82000" y="6286500"/>
            <a:ext cx="2133600" cy="24193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참가 되었습니다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이미 참가된 방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입니다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/>
                <a:ea typeface="나눔스퀘어_ac ExtraBold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)</a:t>
            </a:r>
          </a:p>
        </p:txBody>
      </p:sp>
      <p:cxnSp>
        <p:nvCxnSpPr>
          <p:cNvPr id="79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noFill/>
          <a:ln w="9525" cap="flat" cmpd="sng" algn="ctr">
            <a:solidFill>
              <a:srgbClr val="BFBFBF">
                <a:alpha val="100000"/>
              </a:srgbClr>
            </a:solidFill>
            <a:prstDash val="solid"/>
          </a:ln>
        </p:spPr>
      </p:cxnSp>
      <p:sp>
        <p:nvSpPr>
          <p:cNvPr id="80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3600" b="0" i="0" u="none" strike="noStrike" kern="0" cap="none" spc="-300" normalizeH="0" baseline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2" name="Object 5"/>
          <p:cNvSpPr txBox="1"/>
          <p:nvPr/>
        </p:nvSpPr>
        <p:spPr>
          <a:xfrm>
            <a:off x="6096000" y="800100"/>
            <a:ext cx="11125200" cy="659364"/>
          </a:xfrm>
          <a:prstGeom prst="rect">
            <a:avLst/>
          </a:prstGeom>
          <a:noFill/>
        </p:spPr>
        <p:txBody>
          <a:bodyPr wrap="square"/>
          <a:lstStyle/>
          <a:p>
            <a:pPr marL="0" indent="0" algn="just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방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 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참여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(</a:t>
            </a:r>
            <a:r>
              <a:rPr kumimoji="0" lang="ko-KR" altLang="en-US" sz="3600" b="0" i="0" u="none" strike="noStrike" kern="0" cap="none" spc="-300" normalizeH="0" baseline="0" dirty="0" err="1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리스트 클릭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)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</a:t>
            </a:r>
            <a:r>
              <a:rPr kumimoji="0" lang="en-US" altLang="ko-KR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_ </a:t>
            </a:r>
            <a:r>
              <a:rPr kumimoji="0" lang="ko-KR" altLang="en-US" sz="3600" b="0" i="0" u="none" strike="noStrike" kern="0" cap="none" spc="-300" normalizeH="0" baseline="0" dirty="0" err="1">
                <a:solidFill>
                  <a:srgbClr val="000000"/>
                </a:solidFill>
                <a:latin typeface="나눔스퀘어_ac"/>
                <a:ea typeface="나눔스퀘어_ac"/>
              </a:rPr>
              <a:t>공개방</a:t>
            </a:r>
            <a:r>
              <a:rPr kumimoji="0" lang="ko-KR" altLang="en-US" sz="3600" b="0" i="0" u="none" strike="noStrike" kern="0" cap="none" spc="-300" normalizeH="0" baseline="0" dirty="0">
                <a:solidFill>
                  <a:srgbClr val="000000"/>
                </a:solidFill>
                <a:latin typeface="나눔스퀘어_ac"/>
                <a:ea typeface="나눔스퀘어_ac"/>
              </a:rPr>
              <a:t> 정보 창에서 참가버튼 클릭하기</a:t>
            </a:r>
            <a:endParaRPr kumimoji="0" lang="en-US" altLang="ko-KR" sz="3600" b="0" i="0" u="none" strike="noStrike" kern="0" cap="none" spc="-300" normalizeH="0" baseline="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83" name="TextBox 38"/>
          <p:cNvSpPr txBox="1"/>
          <p:nvPr/>
        </p:nvSpPr>
        <p:spPr>
          <a:xfrm>
            <a:off x="8458200" y="3314700"/>
            <a:ext cx="1676400" cy="1369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userId, 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전달</a:t>
            </a:r>
          </a:p>
        </p:txBody>
      </p:sp>
      <p:sp>
        <p:nvSpPr>
          <p:cNvPr id="84" name="화살표: 왼쪽 83"/>
          <p:cNvSpPr/>
          <p:nvPr/>
        </p:nvSpPr>
        <p:spPr>
          <a:xfrm>
            <a:off x="13030200" y="2400300"/>
            <a:ext cx="216027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85" name="TextBox 38"/>
          <p:cNvSpPr txBox="1"/>
          <p:nvPr/>
        </p:nvSpPr>
        <p:spPr>
          <a:xfrm>
            <a:off x="12877800" y="3080385"/>
            <a:ext cx="2819400" cy="1377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roomId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에 해당하는 참가자 정보 가져오기</a:t>
            </a:r>
          </a:p>
        </p:txBody>
      </p:sp>
      <p:sp>
        <p:nvSpPr>
          <p:cNvPr id="86" name="TextBox 38"/>
          <p:cNvSpPr txBox="1"/>
          <p:nvPr/>
        </p:nvSpPr>
        <p:spPr>
          <a:xfrm>
            <a:off x="12877800" y="7576185"/>
            <a:ext cx="2819400" cy="1377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/>
                <a:ea typeface="나눔스퀘어_ac ExtraBold"/>
              </a:rPr>
              <a:t>04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userId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/>
                <a:ea typeface="나눔스퀘어_ac ExtraBold"/>
              </a:rPr>
              <a:t>를 추가하여 참가자 업데이트하기</a:t>
            </a:r>
          </a:p>
        </p:txBody>
      </p:sp>
      <p:pic>
        <p:nvPicPr>
          <p:cNvPr id="100" name="방참가하기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44202" y="3162299"/>
            <a:ext cx="4008798" cy="548640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319521AC-11A2-414F-9EDD-CAEC51614B67}"/>
              </a:ext>
            </a:extLst>
          </p:cNvPr>
          <p:cNvGrpSpPr/>
          <p:nvPr/>
        </p:nvGrpSpPr>
        <p:grpSpPr>
          <a:xfrm>
            <a:off x="1268332" y="1907340"/>
            <a:ext cx="10820400" cy="7848600"/>
            <a:chOff x="1268332" y="1907340"/>
            <a:chExt cx="10820400" cy="7848600"/>
          </a:xfrm>
        </p:grpSpPr>
        <p:sp>
          <p:nvSpPr>
            <p:cNvPr id="101" name="직사각형 100"/>
            <p:cNvSpPr/>
            <p:nvPr/>
          </p:nvSpPr>
          <p:spPr>
            <a:xfrm>
              <a:off x="1268332" y="1907340"/>
              <a:ext cx="10820400" cy="7848600"/>
            </a:xfrm>
            <a:prstGeom prst="rect">
              <a:avLst/>
            </a:prstGeom>
            <a:solidFill>
              <a:srgbClr val="E6E8E9">
                <a:alpha val="100000"/>
              </a:srgbClr>
            </a:solidFill>
            <a:ln w="25400" cap="flat" cmpd="sng" algn="ctr">
              <a:solidFill>
                <a:srgbClr val="E6E8E9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en-US" altLang="ko-KR" sz="1800" b="1" i="0" u="none" strike="noStrike" kern="1200" cap="none" spc="0" normalizeH="0" baseline="0">
                <a:solidFill>
                  <a:srgbClr val="FFFFFF"/>
                </a:solidFill>
                <a:latin typeface="Calibri"/>
                <a:ea typeface="?? ??"/>
                <a:cs typeface="Calibri"/>
              </a:endParaRPr>
            </a:p>
          </p:txBody>
        </p:sp>
        <p:pic>
          <p:nvPicPr>
            <p:cNvPr id="102" name="그림 101"/>
            <p:cNvPicPr>
              <a:picLocks noChangeAspect="1"/>
            </p:cNvPicPr>
            <p:nvPr/>
          </p:nvPicPr>
          <p:blipFill rotWithShape="1">
            <a:blip r:embed="rId9"/>
            <a:stretch>
              <a:fillRect/>
            </a:stretch>
          </p:blipFill>
          <p:spPr>
            <a:xfrm>
              <a:off x="1829886" y="2744033"/>
              <a:ext cx="6545918" cy="2028693"/>
            </a:xfrm>
            <a:prstGeom prst="rect">
              <a:avLst/>
            </a:prstGeom>
          </p:spPr>
        </p:pic>
        <p:pic>
          <p:nvPicPr>
            <p:cNvPr id="103" name="그림 102"/>
            <p:cNvPicPr>
              <a:picLocks noChangeAspect="1"/>
            </p:cNvPicPr>
            <p:nvPr/>
          </p:nvPicPr>
          <p:blipFill rotWithShape="1">
            <a:blip r:embed="rId10"/>
            <a:stretch>
              <a:fillRect/>
            </a:stretch>
          </p:blipFill>
          <p:spPr>
            <a:xfrm>
              <a:off x="1819571" y="5529529"/>
              <a:ext cx="6639361" cy="521664"/>
            </a:xfrm>
            <a:prstGeom prst="rect">
              <a:avLst/>
            </a:prstGeom>
          </p:spPr>
        </p:pic>
        <p:pic>
          <p:nvPicPr>
            <p:cNvPr id="104" name="그림 103"/>
            <p:cNvPicPr>
              <a:picLocks noChangeAspect="1"/>
            </p:cNvPicPr>
            <p:nvPr/>
          </p:nvPicPr>
          <p:blipFill rotWithShape="1">
            <a:blip r:embed="rId11"/>
            <a:stretch>
              <a:fillRect/>
            </a:stretch>
          </p:blipFill>
          <p:spPr>
            <a:xfrm>
              <a:off x="1946981" y="7040046"/>
              <a:ext cx="6505024" cy="2516346"/>
            </a:xfrm>
            <a:prstGeom prst="rect">
              <a:avLst/>
            </a:prstGeom>
          </p:spPr>
        </p:pic>
        <p:sp>
          <p:nvSpPr>
            <p:cNvPr id="105" name="더하기 기호 104"/>
            <p:cNvSpPr/>
            <p:nvPr/>
          </p:nvSpPr>
          <p:spPr>
            <a:xfrm>
              <a:off x="4731618" y="4845406"/>
              <a:ext cx="596187" cy="596187"/>
            </a:xfrm>
            <a:prstGeom prst="mathPlus">
              <a:avLst>
                <a:gd name="adj1" fmla="val 23520"/>
              </a:avLst>
            </a:prstGeom>
            <a:solidFill>
              <a:srgbClr val="7C79A9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FFFFFF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?? ??"/>
              </a:endParaRPr>
            </a:p>
          </p:txBody>
        </p:sp>
        <p:sp>
          <p:nvSpPr>
            <p:cNvPr id="106" name="막힌 원호 105"/>
            <p:cNvSpPr/>
            <p:nvPr/>
          </p:nvSpPr>
          <p:spPr>
            <a:xfrm rot="5421701">
              <a:off x="7632911" y="3316426"/>
              <a:ext cx="2131249" cy="894281"/>
            </a:xfrm>
            <a:prstGeom prst="blockArc">
              <a:avLst>
                <a:gd name="adj1" fmla="val 10708359"/>
                <a:gd name="adj2" fmla="val 0"/>
                <a:gd name="adj3" fmla="val 25000"/>
              </a:avLst>
            </a:prstGeom>
            <a:solidFill>
              <a:srgbClr val="8A86B2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?? ??"/>
              </a:endParaRPr>
            </a:p>
          </p:txBody>
        </p:sp>
        <p:sp>
          <p:nvSpPr>
            <p:cNvPr id="107" name="TextBox 38"/>
            <p:cNvSpPr txBox="1"/>
            <p:nvPr/>
          </p:nvSpPr>
          <p:spPr>
            <a:xfrm>
              <a:off x="9487872" y="3225996"/>
              <a:ext cx="2012133" cy="9486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800" b="1" i="0" u="none" strike="noStrike" kern="1200" cap="none" spc="0" normalizeH="0" baseline="0" dirty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가져온 참가자 정보 </a:t>
              </a:r>
            </a:p>
          </p:txBody>
        </p:sp>
        <p:sp>
          <p:nvSpPr>
            <p:cNvPr id="108" name="막힌 원호 107"/>
            <p:cNvSpPr/>
            <p:nvPr/>
          </p:nvSpPr>
          <p:spPr>
            <a:xfrm rot="5421701">
              <a:off x="8201570" y="5308004"/>
              <a:ext cx="984383" cy="894281"/>
            </a:xfrm>
            <a:prstGeom prst="blockArc">
              <a:avLst>
                <a:gd name="adj1" fmla="val 10708359"/>
                <a:gd name="adj2" fmla="val 0"/>
                <a:gd name="adj3" fmla="val 25000"/>
              </a:avLst>
            </a:prstGeom>
            <a:solidFill>
              <a:srgbClr val="8A86B2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?? ??"/>
              </a:endParaRPr>
            </a:p>
          </p:txBody>
        </p:sp>
        <p:sp>
          <p:nvSpPr>
            <p:cNvPr id="109" name="TextBox 38"/>
            <p:cNvSpPr txBox="1"/>
            <p:nvPr/>
          </p:nvSpPr>
          <p:spPr>
            <a:xfrm>
              <a:off x="9411672" y="5529235"/>
              <a:ext cx="2012133" cy="5200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ko-KR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userId</a:t>
              </a: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 추가 </a:t>
              </a:r>
            </a:p>
          </p:txBody>
        </p:sp>
        <p:sp>
          <p:nvSpPr>
            <p:cNvPr id="110" name="화살표: 아래쪽 109"/>
            <p:cNvSpPr/>
            <p:nvPr/>
          </p:nvSpPr>
          <p:spPr>
            <a:xfrm>
              <a:off x="4804464" y="6366052"/>
              <a:ext cx="447140" cy="44714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7C79A9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FFFFFF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?? ??"/>
              </a:endParaRPr>
            </a:p>
          </p:txBody>
        </p:sp>
        <p:sp>
          <p:nvSpPr>
            <p:cNvPr id="111" name="막힌 원호 110"/>
            <p:cNvSpPr/>
            <p:nvPr/>
          </p:nvSpPr>
          <p:spPr>
            <a:xfrm rot="5421701">
              <a:off x="7497514" y="7853416"/>
              <a:ext cx="2549375" cy="894281"/>
            </a:xfrm>
            <a:prstGeom prst="blockArc">
              <a:avLst>
                <a:gd name="adj1" fmla="val 10708359"/>
                <a:gd name="adj2" fmla="val 0"/>
                <a:gd name="adj3" fmla="val 25000"/>
              </a:avLst>
            </a:prstGeom>
            <a:solidFill>
              <a:srgbClr val="8A86B2">
                <a:alpha val="100000"/>
              </a:srgbClr>
            </a:solidFill>
            <a:ln w="25400" cap="flat" cmpd="sng" algn="ctr">
              <a:noFill/>
              <a:prstDash val="solid"/>
            </a:ln>
          </p:spPr>
          <p:txBody>
            <a:bodyPr anchor="ctr"/>
            <a:lstStyle/>
            <a:p>
              <a:pPr marL="0" indent="0" algn="ctr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kumimoji="0" lang="ko-KR" altLang="en-US" sz="1800" b="1" i="0" u="none" strike="noStrike" kern="1200" cap="none" spc="0" normalizeH="0" baseline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?? ??"/>
              </a:endParaRPr>
            </a:p>
          </p:txBody>
        </p:sp>
        <p:sp>
          <p:nvSpPr>
            <p:cNvPr id="112" name="TextBox 38"/>
            <p:cNvSpPr txBox="1"/>
            <p:nvPr/>
          </p:nvSpPr>
          <p:spPr>
            <a:xfrm>
              <a:off x="9421732" y="7529255"/>
              <a:ext cx="2459273" cy="179615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참가자 업데이트하여 </a:t>
              </a:r>
              <a:r>
                <a:rPr kumimoji="0" lang="en-US" altLang="ko-KR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rooms DB</a:t>
              </a:r>
              <a:r>
                <a:rPr kumimoji="0" lang="ko-KR" altLang="en-US" sz="2800" b="1" i="0" u="none" strike="noStrike" kern="1200" cap="none" spc="0" normalizeH="0" baseline="0">
                  <a:solidFill>
                    <a:srgbClr val="595959"/>
                  </a:solidFill>
                  <a:latin typeface="나눔스퀘어_ac ExtraBold"/>
                  <a:ea typeface="나눔스퀘어_ac ExtraBold"/>
                </a:rPr>
                <a:t>에 저장 </a:t>
              </a:r>
            </a:p>
          </p:txBody>
        </p:sp>
        <p:sp>
          <p:nvSpPr>
            <p:cNvPr id="113" name="TextBox 38"/>
            <p:cNvSpPr txBox="1"/>
            <p:nvPr/>
          </p:nvSpPr>
          <p:spPr>
            <a:xfrm>
              <a:off x="1746405" y="2088793"/>
              <a:ext cx="4572000" cy="5953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0" indent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r>
                <a:rPr kumimoji="0" lang="ko-KR" altLang="en-US" sz="3300" b="1" i="0" u="none" strike="noStrike" kern="1200" cap="none" spc="0" normalizeH="0" baseline="0" dirty="0">
                  <a:solidFill>
                    <a:srgbClr val="8A86B2"/>
                  </a:solidFill>
                  <a:latin typeface="나눔스퀘어_ac ExtraBold"/>
                  <a:ea typeface="나눔스퀘어_ac ExtraBold"/>
                </a:rPr>
                <a:t> 참가자 업데이트 예시</a:t>
              </a:r>
            </a:p>
          </p:txBody>
        </p:sp>
      </p:grpSp>
      <p:sp>
        <p:nvSpPr>
          <p:cNvPr id="41" name="Object 5">
            <a:extLst>
              <a:ext uri="{FF2B5EF4-FFF2-40B4-BE49-F238E27FC236}">
                <a16:creationId xmlns:a16="http://schemas.microsoft.com/office/drawing/2014/main" id="{D9339CFA-893F-49CD-8001-9BF95347D28B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42" name="Object 6">
            <a:extLst>
              <a:ext uri="{FF2B5EF4-FFF2-40B4-BE49-F238E27FC236}">
                <a16:creationId xmlns:a16="http://schemas.microsoft.com/office/drawing/2014/main" id="{41C1D573-4FBF-4384-9F14-8A5F4CE8ED12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704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9814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0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69" y="754850"/>
            <a:ext cx="646971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참여 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참여코드 입력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28"/>
            <a:ext cx="857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 코드를 입력해 채팅방에 참여하는 기능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A45D982-0A4E-41DD-89FB-901721453BD8}"/>
              </a:ext>
            </a:extLst>
          </p:cNvPr>
          <p:cNvSpPr/>
          <p:nvPr/>
        </p:nvSpPr>
        <p:spPr>
          <a:xfrm>
            <a:off x="6410784" y="3534728"/>
            <a:ext cx="1905000" cy="5266372"/>
          </a:xfrm>
          <a:prstGeom prst="rect">
            <a:avLst/>
          </a:prstGeom>
          <a:noFill/>
          <a:ln>
            <a:solidFill>
              <a:srgbClr val="706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 코드 </a:t>
            </a:r>
            <a:endParaRPr lang="en-US" altLang="ko-KR" sz="2800" dirty="0">
              <a:solidFill>
                <a:srgbClr val="4A4878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ctr"/>
            <a:r>
              <a:rPr lang="ko-KR" altLang="en-US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입력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52DA87A-19ED-4EED-A7EF-F14D024EDE52}"/>
              </a:ext>
            </a:extLst>
          </p:cNvPr>
          <p:cNvSpPr/>
          <p:nvPr/>
        </p:nvSpPr>
        <p:spPr>
          <a:xfrm>
            <a:off x="10006854" y="3502181"/>
            <a:ext cx="6934200" cy="1816904"/>
          </a:xfrm>
          <a:prstGeom prst="rect">
            <a:avLst/>
          </a:prstGeom>
          <a:noFill/>
          <a:ln>
            <a:solidFill>
              <a:srgbClr val="CAC8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3F4147-BB7D-4425-A8AB-F91E88B58C2A}"/>
              </a:ext>
            </a:extLst>
          </p:cNvPr>
          <p:cNvSpPr/>
          <p:nvPr/>
        </p:nvSpPr>
        <p:spPr>
          <a:xfrm>
            <a:off x="10006854" y="5620352"/>
            <a:ext cx="6934200" cy="1816904"/>
          </a:xfrm>
          <a:prstGeom prst="rect">
            <a:avLst/>
          </a:prstGeom>
          <a:noFill/>
          <a:ln>
            <a:solidFill>
              <a:srgbClr val="CAC8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43C772-2ADD-4DD8-8D59-D16628BC7288}"/>
              </a:ext>
            </a:extLst>
          </p:cNvPr>
          <p:cNvSpPr txBox="1"/>
          <p:nvPr/>
        </p:nvSpPr>
        <p:spPr>
          <a:xfrm>
            <a:off x="10258449" y="3999879"/>
            <a:ext cx="6668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해당 참여코드의 방 채팅방에 참여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(socket join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이벤트 발생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&amp;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기록 </a:t>
            </a:r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불러움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endParaRPr lang="ko-KR" alt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282D95-10FD-49E4-AB89-6DC1AAD3A8F6}"/>
              </a:ext>
            </a:extLst>
          </p:cNvPr>
          <p:cNvSpPr txBox="1"/>
          <p:nvPr/>
        </p:nvSpPr>
        <p:spPr>
          <a:xfrm>
            <a:off x="10272304" y="5931320"/>
            <a:ext cx="6668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정보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배열에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저장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이미 참여중인 방이었을 경우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저장하지 않고 </a:t>
            </a:r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넘어감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endParaRPr lang="ko-KR" alt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AEF9F21-0D35-42F7-B7E8-92CA58639A43}"/>
              </a:ext>
            </a:extLst>
          </p:cNvPr>
          <p:cNvSpPr/>
          <p:nvPr/>
        </p:nvSpPr>
        <p:spPr>
          <a:xfrm>
            <a:off x="8581234" y="7757485"/>
            <a:ext cx="1096166" cy="10451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06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x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B3244D5-68F8-4F8B-BE8A-00FA4A3023D6}"/>
              </a:ext>
            </a:extLst>
          </p:cNvPr>
          <p:cNvSpPr/>
          <p:nvPr/>
        </p:nvSpPr>
        <p:spPr>
          <a:xfrm>
            <a:off x="10006854" y="7738523"/>
            <a:ext cx="6934200" cy="1045120"/>
          </a:xfrm>
          <a:prstGeom prst="rect">
            <a:avLst/>
          </a:prstGeom>
          <a:noFill/>
          <a:ln>
            <a:solidFill>
              <a:srgbClr val="CAC8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38B7D44-FC84-43C3-B147-FE289CB051D3}"/>
              </a:ext>
            </a:extLst>
          </p:cNvPr>
          <p:cNvSpPr txBox="1"/>
          <p:nvPr/>
        </p:nvSpPr>
        <p:spPr>
          <a:xfrm>
            <a:off x="10272304" y="8030250"/>
            <a:ext cx="666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경고메시지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3BC96A-6959-4A59-932B-8A089A517C80}"/>
              </a:ext>
            </a:extLst>
          </p:cNvPr>
          <p:cNvSpPr txBox="1"/>
          <p:nvPr/>
        </p:nvSpPr>
        <p:spPr>
          <a:xfrm>
            <a:off x="8686800" y="2956182"/>
            <a:ext cx="1096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방 유무</a:t>
            </a:r>
            <a:endParaRPr lang="ko-KR" altLang="en-US" sz="2000" dirty="0">
              <a:solidFill>
                <a:srgbClr val="4A4878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FF29F64-51DF-4189-8F2F-DFE8DF3CC1CC}"/>
              </a:ext>
            </a:extLst>
          </p:cNvPr>
          <p:cNvSpPr/>
          <p:nvPr/>
        </p:nvSpPr>
        <p:spPr>
          <a:xfrm>
            <a:off x="8581234" y="3534728"/>
            <a:ext cx="1096166" cy="39025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706D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>
                <a:solidFill>
                  <a:srgbClr val="4A4878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</a:t>
            </a:r>
          </a:p>
        </p:txBody>
      </p:sp>
      <p:pic>
        <p:nvPicPr>
          <p:cNvPr id="4" name="GOMCAM 20210201_0903190263">
            <a:hlinkClick r:id="" action="ppaction://media"/>
            <a:extLst>
              <a:ext uri="{FF2B5EF4-FFF2-40B4-BE49-F238E27FC236}">
                <a16:creationId xmlns:a16="http://schemas.microsoft.com/office/drawing/2014/main" id="{2801CD2D-3DB1-4B46-BB1C-836377E66F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4770" y="2819558"/>
            <a:ext cx="4053547" cy="5964085"/>
          </a:xfrm>
          <a:prstGeom prst="rect">
            <a:avLst/>
          </a:prstGeom>
        </p:spPr>
      </p:pic>
      <p:sp>
        <p:nvSpPr>
          <p:cNvPr id="27" name="Object 5">
            <a:extLst>
              <a:ext uri="{FF2B5EF4-FFF2-40B4-BE49-F238E27FC236}">
                <a16:creationId xmlns:a16="http://schemas.microsoft.com/office/drawing/2014/main" id="{032AFABF-7A76-472F-B1D2-85FBE2462424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28" name="Object 6">
            <a:extLst>
              <a:ext uri="{FF2B5EF4-FFF2-40B4-BE49-F238E27FC236}">
                <a16:creationId xmlns:a16="http://schemas.microsoft.com/office/drawing/2014/main" id="{27FDB955-BE2D-401A-8CF0-81CEDB15ACBC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588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6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4498734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뒤로 가기 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28"/>
            <a:ext cx="857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 가기 버튼으로 채팅방을 닫는다</a:t>
            </a:r>
            <a:r>
              <a:rPr lang="en-US" altLang="ko-KR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ko-KR" altLang="en-US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ABA4F3-F3B6-4AA3-A33B-FBE5CBD76C6A}"/>
              </a:ext>
            </a:extLst>
          </p:cNvPr>
          <p:cNvSpPr txBox="1"/>
          <p:nvPr/>
        </p:nvSpPr>
        <p:spPr>
          <a:xfrm>
            <a:off x="6400325" y="2907701"/>
            <a:ext cx="5621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 가기 버튼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socket leave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이벤트 발생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A5EEE0-B1E5-441E-8E99-FAA870C4D2FE}"/>
              </a:ext>
            </a:extLst>
          </p:cNvPr>
          <p:cNvSpPr txBox="1"/>
          <p:nvPr/>
        </p:nvSpPr>
        <p:spPr>
          <a:xfrm>
            <a:off x="13324789" y="3628350"/>
            <a:ext cx="3629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웹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채팅방이 닫힘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24F7040C-11A9-468C-A57F-0C59FB19C0AE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325" y="3540149"/>
            <a:ext cx="588407" cy="58840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6668178-7853-4F94-BBBA-FF073D32527A}"/>
              </a:ext>
            </a:extLst>
          </p:cNvPr>
          <p:cNvSpPr txBox="1"/>
          <p:nvPr/>
        </p:nvSpPr>
        <p:spPr>
          <a:xfrm>
            <a:off x="6988732" y="3603519"/>
            <a:ext cx="51949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accent5">
                    <a:lumMod val="7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모바일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: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채팅방이 닫히고 방 목록이 </a:t>
            </a:r>
            <a:r>
              <a:rPr lang="ko-KR" altLang="en-US" sz="24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보여짐</a:t>
            </a:r>
            <a:endParaRPr lang="en-US" altLang="ko-KR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77BC1176-A6B8-41FF-B183-F9B41E202278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539" y="3536007"/>
            <a:ext cx="660714" cy="660714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41BE2E34-A8A2-4274-B601-BDD7F0617D28}"/>
              </a:ext>
            </a:extLst>
          </p:cNvPr>
          <p:cNvGrpSpPr/>
          <p:nvPr/>
        </p:nvGrpSpPr>
        <p:grpSpPr>
          <a:xfrm>
            <a:off x="8140501" y="4464479"/>
            <a:ext cx="7286637" cy="5067671"/>
            <a:chOff x="893958" y="2342076"/>
            <a:chExt cx="9926442" cy="7190073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845FAEC6-38FA-4490-B54D-009124BCB499}"/>
                </a:ext>
              </a:extLst>
            </p:cNvPr>
            <p:cNvSpPr/>
            <p:nvPr/>
          </p:nvSpPr>
          <p:spPr>
            <a:xfrm>
              <a:off x="893958" y="2342076"/>
              <a:ext cx="9926442" cy="719007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  <a:effectLst>
              <a:outerShdw blurRad="254000" dist="381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A1C150C7-0DB8-42D5-9A8D-4B3B19140C15}"/>
                </a:ext>
              </a:extLst>
            </p:cNvPr>
            <p:cNvCxnSpPr/>
            <p:nvPr/>
          </p:nvCxnSpPr>
          <p:spPr>
            <a:xfrm>
              <a:off x="893958" y="2970802"/>
              <a:ext cx="9926442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7717C841-E9DB-4DD3-88CA-FB8F3AD5339B}"/>
                </a:ext>
              </a:extLst>
            </p:cNvPr>
            <p:cNvSpPr/>
            <p:nvPr/>
          </p:nvSpPr>
          <p:spPr>
            <a:xfrm>
              <a:off x="1219200" y="2559564"/>
              <a:ext cx="201095" cy="19664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타원 37">
              <a:extLst>
                <a:ext uri="{FF2B5EF4-FFF2-40B4-BE49-F238E27FC236}">
                  <a16:creationId xmlns:a16="http://schemas.microsoft.com/office/drawing/2014/main" id="{EBDB9160-1D83-41C9-A8E2-50EAC318177B}"/>
                </a:ext>
              </a:extLst>
            </p:cNvPr>
            <p:cNvSpPr/>
            <p:nvPr/>
          </p:nvSpPr>
          <p:spPr>
            <a:xfrm>
              <a:off x="1600200" y="2559564"/>
              <a:ext cx="201095" cy="1966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43600372-1EE9-4B63-8D81-5BFAE774CA67}"/>
                </a:ext>
              </a:extLst>
            </p:cNvPr>
            <p:cNvSpPr/>
            <p:nvPr/>
          </p:nvSpPr>
          <p:spPr>
            <a:xfrm>
              <a:off x="1981200" y="2559564"/>
              <a:ext cx="201095" cy="1966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8" name="웹뒤로가기">
            <a:hlinkClick r:id="" action="ppaction://media"/>
            <a:extLst>
              <a:ext uri="{FF2B5EF4-FFF2-40B4-BE49-F238E27FC236}">
                <a16:creationId xmlns:a16="http://schemas.microsoft.com/office/drawing/2014/main" id="{4BCFC609-16B5-4C42-A22F-688562EA97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61283" y="4937029"/>
            <a:ext cx="7265855" cy="4565706"/>
          </a:xfrm>
          <a:prstGeom prst="rect">
            <a:avLst/>
          </a:prstGeom>
        </p:spPr>
      </p:pic>
      <p:pic>
        <p:nvPicPr>
          <p:cNvPr id="29" name="모바일뒤로가기">
            <a:hlinkClick r:id="" action="ppaction://media"/>
            <a:extLst>
              <a:ext uri="{FF2B5EF4-FFF2-40B4-BE49-F238E27FC236}">
                <a16:creationId xmlns:a16="http://schemas.microsoft.com/office/drawing/2014/main" id="{39BFF325-EC9F-4997-8EF6-B32926CDCD7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73805" y="2819558"/>
            <a:ext cx="4027857" cy="5965611"/>
          </a:xfrm>
          <a:prstGeom prst="rect">
            <a:avLst/>
          </a:prstGeom>
        </p:spPr>
      </p:pic>
      <p:sp>
        <p:nvSpPr>
          <p:cNvPr id="26" name="Object 5">
            <a:extLst>
              <a:ext uri="{FF2B5EF4-FFF2-40B4-BE49-F238E27FC236}">
                <a16:creationId xmlns:a16="http://schemas.microsoft.com/office/drawing/2014/main" id="{7D06E2D0-13E3-4722-8DDF-BE98EA27BF2C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30" name="Object 6">
            <a:extLst>
              <a:ext uri="{FF2B5EF4-FFF2-40B4-BE49-F238E27FC236}">
                <a16:creationId xmlns:a16="http://schemas.microsoft.com/office/drawing/2014/main" id="{74F94592-9341-41AF-99F6-A456C024D205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41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13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11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4498734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탈퇴기능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B5641E2-D7FB-4629-85B6-A2AB866A50AE}"/>
              </a:ext>
            </a:extLst>
          </p:cNvPr>
          <p:cNvSpPr txBox="1"/>
          <p:nvPr/>
        </p:nvSpPr>
        <p:spPr>
          <a:xfrm>
            <a:off x="6210298" y="2150328"/>
            <a:ext cx="857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채팅방에서 탈퇴하는 기능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43C772-2ADD-4DD8-8D59-D16628BC7288}"/>
              </a:ext>
            </a:extLst>
          </p:cNvPr>
          <p:cNvSpPr txBox="1"/>
          <p:nvPr/>
        </p:nvSpPr>
        <p:spPr>
          <a:xfrm>
            <a:off x="6477000" y="2890101"/>
            <a:ext cx="666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채팅방에서 탈퇴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&gt; 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 id</a:t>
            </a:r>
            <a:r>
              <a:rPr lang="ko-KR" altLang="en-US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삭제</a:t>
            </a:r>
            <a:r>
              <a:rPr lang="en-US" altLang="ko-KR" sz="24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1C3A576-3858-4F1F-B6AA-7C8BC0700299}"/>
              </a:ext>
            </a:extLst>
          </p:cNvPr>
          <p:cNvSpPr/>
          <p:nvPr/>
        </p:nvSpPr>
        <p:spPr>
          <a:xfrm>
            <a:off x="6987212" y="3761509"/>
            <a:ext cx="3408804" cy="609600"/>
          </a:xfrm>
          <a:prstGeom prst="roundRect">
            <a:avLst/>
          </a:prstGeom>
          <a:solidFill>
            <a:srgbClr val="A3A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탈퇴 전</a:t>
            </a: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BB74B0C7-B4BE-43F7-B67D-B243E7AA54E5}"/>
              </a:ext>
            </a:extLst>
          </p:cNvPr>
          <p:cNvSpPr/>
          <p:nvPr/>
        </p:nvSpPr>
        <p:spPr>
          <a:xfrm>
            <a:off x="12115800" y="3761509"/>
            <a:ext cx="3408804" cy="609600"/>
          </a:xfrm>
          <a:prstGeom prst="roundRect">
            <a:avLst/>
          </a:prstGeom>
          <a:solidFill>
            <a:srgbClr val="A3A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탈퇴 후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A3E02A-650A-4B1F-B171-3D9496EF7049}"/>
              </a:ext>
            </a:extLst>
          </p:cNvPr>
          <p:cNvSpPr txBox="1"/>
          <p:nvPr/>
        </p:nvSpPr>
        <p:spPr>
          <a:xfrm>
            <a:off x="11608910" y="4709252"/>
            <a:ext cx="49847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	: Array</a:t>
            </a:r>
          </a:p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0:</a:t>
            </a:r>
            <a:r>
              <a:rPr lang="en-US" altLang="ko-KR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6004e39431156811c82f81a1</a:t>
            </a:r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f98fa12a2e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test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FE8B88-D2FF-44DE-A331-A7B9D65AD0A8}"/>
              </a:ext>
            </a:extLst>
          </p:cNvPr>
          <p:cNvSpPr txBox="1"/>
          <p:nvPr/>
        </p:nvSpPr>
        <p:spPr>
          <a:xfrm>
            <a:off x="6477000" y="4709252"/>
            <a:ext cx="49847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member	: Array</a:t>
            </a:r>
          </a:p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0:</a:t>
            </a:r>
            <a:r>
              <a:rPr lang="en-US" altLang="ko-KR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6004d7339bbbbb2e4c035acf</a:t>
            </a:r>
          </a:p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1:</a:t>
            </a:r>
            <a:r>
              <a:rPr lang="en-US" altLang="ko-KR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6004e39431156811c82f81a1</a:t>
            </a:r>
          </a:p>
          <a:p>
            <a:endParaRPr lang="en-US" altLang="ko-KR" b="1" dirty="0">
              <a:solidFill>
                <a:schemeClr val="tx1">
                  <a:lumMod val="65000"/>
                  <a:lumOff val="3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roomId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</a:t>
            </a:r>
            <a:r>
              <a:rPr lang="en-US" altLang="ko-K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나눔스퀘어_ac" panose="020B0600000101010101" pitchFamily="50" charset="-127"/>
                <a:ea typeface="나눔스퀘어_ac" panose="020B0600000101010101" pitchFamily="50" charset="-127"/>
              </a:rPr>
              <a:t>f98fa12a2e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roomName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: test</a:t>
            </a:r>
          </a:p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interest	: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과학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en-US" altLang="ko-K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isOpen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		: false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13" name="방탈퇴기능">
            <a:hlinkClick r:id="" action="ppaction://media"/>
            <a:extLst>
              <a:ext uri="{FF2B5EF4-FFF2-40B4-BE49-F238E27FC236}">
                <a16:creationId xmlns:a16="http://schemas.microsoft.com/office/drawing/2014/main" id="{522B2FED-03EF-4255-9CB0-EF2DDA7FCB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7843" y="2810811"/>
            <a:ext cx="4071357" cy="5990289"/>
          </a:xfrm>
          <a:prstGeom prst="rect">
            <a:avLst/>
          </a:prstGeom>
        </p:spPr>
      </p:pic>
      <p:sp>
        <p:nvSpPr>
          <p:cNvPr id="19" name="Object 5">
            <a:extLst>
              <a:ext uri="{FF2B5EF4-FFF2-40B4-BE49-F238E27FC236}">
                <a16:creationId xmlns:a16="http://schemas.microsoft.com/office/drawing/2014/main" id="{F2E877DC-AF56-42D3-850E-33EB35B7B51A}"/>
              </a:ext>
            </a:extLst>
          </p:cNvPr>
          <p:cNvSpPr txBox="1"/>
          <p:nvPr/>
        </p:nvSpPr>
        <p:spPr>
          <a:xfrm>
            <a:off x="2712052" y="914343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Room</a:t>
            </a:r>
            <a:endParaRPr lang="ko-KR" altLang="en-US" sz="2900" b="1" kern="0" spc="-300" dirty="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sp>
        <p:nvSpPr>
          <p:cNvPr id="20" name="Object 6">
            <a:extLst>
              <a:ext uri="{FF2B5EF4-FFF2-40B4-BE49-F238E27FC236}">
                <a16:creationId xmlns:a16="http://schemas.microsoft.com/office/drawing/2014/main" id="{55F9C4A1-7F4C-47D9-860A-4F9D06A4415B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2.2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407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0001" y="2991876"/>
            <a:ext cx="1072174" cy="76944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01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943546" y="553524"/>
            <a:ext cx="6044910" cy="1327033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7200" kern="0" spc="3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CONTENTS</a:t>
            </a:r>
            <a:endParaRPr lang="en-US" sz="12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31497" y="3138977"/>
            <a:ext cx="6368599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정보 관련 기능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16983" y="4703671"/>
            <a:ext cx="6230713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Messenger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세부 기능 설명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82723" y="9160031"/>
            <a:ext cx="2430220" cy="36845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추후 연구 과제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114A80-46E8-4F27-8A8B-8966B5A4B935}"/>
              </a:ext>
            </a:extLst>
          </p:cNvPr>
          <p:cNvSpPr txBox="1"/>
          <p:nvPr/>
        </p:nvSpPr>
        <p:spPr>
          <a:xfrm>
            <a:off x="3814178" y="9027848"/>
            <a:ext cx="9652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36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03</a:t>
            </a: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4364818D-128A-443C-86E4-FC3B2882D41F}"/>
              </a:ext>
            </a:extLst>
          </p:cNvPr>
          <p:cNvSpPr txBox="1"/>
          <p:nvPr/>
        </p:nvSpPr>
        <p:spPr>
          <a:xfrm>
            <a:off x="3816175" y="4583338"/>
            <a:ext cx="1072174" cy="76944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3600" dirty="0">
                <a:solidFill>
                  <a:srgbClr val="0000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Bebas Neue" pitchFamily="34" charset="0"/>
              </a:rPr>
              <a:t>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5EE5F9-FA94-4DFB-B782-FC03E9AE6F2D}"/>
              </a:ext>
            </a:extLst>
          </p:cNvPr>
          <p:cNvSpPr txBox="1"/>
          <p:nvPr/>
        </p:nvSpPr>
        <p:spPr>
          <a:xfrm>
            <a:off x="4730231" y="5251821"/>
            <a:ext cx="4533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2.1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Socket.io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9E9DC4-1208-49B6-A07B-928FB8691305}"/>
              </a:ext>
            </a:extLst>
          </p:cNvPr>
          <p:cNvSpPr txBox="1"/>
          <p:nvPr/>
        </p:nvSpPr>
        <p:spPr>
          <a:xfrm>
            <a:off x="4730231" y="5688907"/>
            <a:ext cx="4533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2.2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</a:t>
            </a:r>
            <a:endParaRPr lang="ko-KR" alt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B91526-ED3E-42B7-9ECE-1EFC608010B6}"/>
              </a:ext>
            </a:extLst>
          </p:cNvPr>
          <p:cNvSpPr txBox="1"/>
          <p:nvPr/>
        </p:nvSpPr>
        <p:spPr>
          <a:xfrm>
            <a:off x="4730231" y="6947797"/>
            <a:ext cx="4533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2.3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ko-KR" alt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0C897C8-CA72-4D67-9D96-24480CA904E4}"/>
              </a:ext>
            </a:extLst>
          </p:cNvPr>
          <p:cNvSpPr/>
          <p:nvPr/>
        </p:nvSpPr>
        <p:spPr>
          <a:xfrm>
            <a:off x="6119220" y="1711220"/>
            <a:ext cx="4861462" cy="251423"/>
          </a:xfrm>
          <a:prstGeom prst="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A3A1C7"/>
              </a:solidFill>
            </a:endParaRPr>
          </a:p>
        </p:txBody>
      </p:sp>
      <p:sp>
        <p:nvSpPr>
          <p:cNvPr id="27" name="Object 4">
            <a:extLst>
              <a:ext uri="{FF2B5EF4-FFF2-40B4-BE49-F238E27FC236}">
                <a16:creationId xmlns:a16="http://schemas.microsoft.com/office/drawing/2014/main" id="{B838B24D-8BF4-414C-9EA3-595B7FB30144}"/>
              </a:ext>
            </a:extLst>
          </p:cNvPr>
          <p:cNvSpPr txBox="1"/>
          <p:nvPr/>
        </p:nvSpPr>
        <p:spPr>
          <a:xfrm>
            <a:off x="13005394" y="3151594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03pg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8" name="Object 4">
            <a:extLst>
              <a:ext uri="{FF2B5EF4-FFF2-40B4-BE49-F238E27FC236}">
                <a16:creationId xmlns:a16="http://schemas.microsoft.com/office/drawing/2014/main" id="{4FDA878B-03EA-4A59-8A6C-887FD467CBBB}"/>
              </a:ext>
            </a:extLst>
          </p:cNvPr>
          <p:cNvSpPr txBox="1"/>
          <p:nvPr/>
        </p:nvSpPr>
        <p:spPr>
          <a:xfrm>
            <a:off x="13005394" y="6920925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19pg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9" name="Object 4">
            <a:extLst>
              <a:ext uri="{FF2B5EF4-FFF2-40B4-BE49-F238E27FC236}">
                <a16:creationId xmlns:a16="http://schemas.microsoft.com/office/drawing/2014/main" id="{7885D68B-BA2B-4B93-8988-FCB067EC35CF}"/>
              </a:ext>
            </a:extLst>
          </p:cNvPr>
          <p:cNvSpPr txBox="1"/>
          <p:nvPr/>
        </p:nvSpPr>
        <p:spPr>
          <a:xfrm>
            <a:off x="13005394" y="9137980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31pg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470193BE-7613-4603-9EF5-B525A9168EBB}"/>
              </a:ext>
            </a:extLst>
          </p:cNvPr>
          <p:cNvSpPr txBox="1"/>
          <p:nvPr/>
        </p:nvSpPr>
        <p:spPr>
          <a:xfrm>
            <a:off x="13005394" y="5167588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10pg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D4BEC40A-9AAB-4471-AF8B-050163D90354}"/>
              </a:ext>
            </a:extLst>
          </p:cNvPr>
          <p:cNvCxnSpPr>
            <a:cxnSpLocks/>
          </p:cNvCxnSpPr>
          <p:nvPr/>
        </p:nvCxnSpPr>
        <p:spPr>
          <a:xfrm>
            <a:off x="3810000" y="2857500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B93E3A40-0FFB-4744-93D5-1DB0FC571FE0}"/>
              </a:ext>
            </a:extLst>
          </p:cNvPr>
          <p:cNvCxnSpPr>
            <a:cxnSpLocks/>
          </p:cNvCxnSpPr>
          <p:nvPr/>
        </p:nvCxnSpPr>
        <p:spPr>
          <a:xfrm>
            <a:off x="3810000" y="4517233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1941F4BA-2FDC-49CD-9A3F-9145869D3FB7}"/>
              </a:ext>
            </a:extLst>
          </p:cNvPr>
          <p:cNvCxnSpPr>
            <a:cxnSpLocks/>
          </p:cNvCxnSpPr>
          <p:nvPr/>
        </p:nvCxnSpPr>
        <p:spPr>
          <a:xfrm>
            <a:off x="3810000" y="8829022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013B1DF6-77D9-4201-BED0-8879F2686DFF}"/>
              </a:ext>
            </a:extLst>
          </p:cNvPr>
          <p:cNvCxnSpPr>
            <a:cxnSpLocks/>
          </p:cNvCxnSpPr>
          <p:nvPr/>
        </p:nvCxnSpPr>
        <p:spPr>
          <a:xfrm>
            <a:off x="3810000" y="9895822"/>
            <a:ext cx="10057096" cy="0"/>
          </a:xfrm>
          <a:prstGeom prst="line">
            <a:avLst/>
          </a:prstGeom>
          <a:ln w="28575">
            <a:solidFill>
              <a:srgbClr val="706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bject 4">
            <a:extLst>
              <a:ext uri="{FF2B5EF4-FFF2-40B4-BE49-F238E27FC236}">
                <a16:creationId xmlns:a16="http://schemas.microsoft.com/office/drawing/2014/main" id="{4D49D4CB-4428-45D2-8757-072C387F1293}"/>
              </a:ext>
            </a:extLst>
          </p:cNvPr>
          <p:cNvSpPr txBox="1"/>
          <p:nvPr/>
        </p:nvSpPr>
        <p:spPr>
          <a:xfrm>
            <a:off x="4831497" y="3652108"/>
            <a:ext cx="6368599" cy="768273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회원가입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로그인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로그아웃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285750" indent="-28575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DB660CA5-6122-4284-991A-10D02438CD34}"/>
              </a:ext>
            </a:extLst>
          </p:cNvPr>
          <p:cNvSpPr txBox="1"/>
          <p:nvPr/>
        </p:nvSpPr>
        <p:spPr>
          <a:xfrm>
            <a:off x="4831497" y="6127879"/>
            <a:ext cx="6368599" cy="832099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</a:p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생성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목록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참여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뒤로 가기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탈퇴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4" name="Object 4">
            <a:extLst>
              <a:ext uri="{FF2B5EF4-FFF2-40B4-BE49-F238E27FC236}">
                <a16:creationId xmlns:a16="http://schemas.microsoft.com/office/drawing/2014/main" id="{24758077-E2A8-448B-AD2B-B4C8D21A38EB}"/>
              </a:ext>
            </a:extLst>
          </p:cNvPr>
          <p:cNvSpPr txBox="1"/>
          <p:nvPr/>
        </p:nvSpPr>
        <p:spPr>
          <a:xfrm>
            <a:off x="4831497" y="7328424"/>
            <a:ext cx="6368599" cy="1208924"/>
          </a:xfrm>
          <a:prstGeom prst="rect">
            <a:avLst/>
          </a:prstGeom>
          <a:noFill/>
        </p:spPr>
        <p:txBody>
          <a:bodyPr wrap="square" rtlCol="0"/>
          <a:lstStyle/>
          <a:p>
            <a:pPr marL="342900" indent="-342900" algn="just">
              <a:buFontTx/>
              <a:buChar char="-"/>
            </a:pP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관련 로직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 과정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스키마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불러오기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유저구분</a:t>
            </a:r>
            <a:r>
              <a:rPr lang="en-US" altLang="ko-KR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안내메시지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342900" indent="-342900" algn="just">
              <a:buFontTx/>
              <a:buChar char="-"/>
            </a:pPr>
            <a:r>
              <a:rPr lang="ko-KR" alt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메시지 수 보여주기</a:t>
            </a:r>
            <a:endParaRPr lang="en-US" altLang="ko-KR" sz="2200" kern="0" spc="-2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6" name="Object 4">
            <a:extLst>
              <a:ext uri="{FF2B5EF4-FFF2-40B4-BE49-F238E27FC236}">
                <a16:creationId xmlns:a16="http://schemas.microsoft.com/office/drawing/2014/main" id="{E75E2A95-3997-4931-8FBD-DEB9C054CC83}"/>
              </a:ext>
            </a:extLst>
          </p:cNvPr>
          <p:cNvSpPr txBox="1"/>
          <p:nvPr/>
        </p:nvSpPr>
        <p:spPr>
          <a:xfrm>
            <a:off x="13005394" y="5606470"/>
            <a:ext cx="1219200" cy="45130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2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11pg</a:t>
            </a:r>
            <a:endParaRPr lang="en-US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직선 화살표 연결선 94">
            <a:extLst>
              <a:ext uri="{FF2B5EF4-FFF2-40B4-BE49-F238E27FC236}">
                <a16:creationId xmlns:a16="http://schemas.microsoft.com/office/drawing/2014/main" id="{B486B46B-B099-4F96-B201-AF3803886676}"/>
              </a:ext>
            </a:extLst>
          </p:cNvPr>
          <p:cNvCxnSpPr>
            <a:cxnSpLocks/>
          </p:cNvCxnSpPr>
          <p:nvPr/>
        </p:nvCxnSpPr>
        <p:spPr>
          <a:xfrm>
            <a:off x="8930795" y="7313628"/>
            <a:ext cx="3834801" cy="0"/>
          </a:xfrm>
          <a:prstGeom prst="straightConnector1">
            <a:avLst/>
          </a:prstGeom>
          <a:ln w="76200">
            <a:solidFill>
              <a:srgbClr val="706D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화살표 연결선 96">
            <a:extLst>
              <a:ext uri="{FF2B5EF4-FFF2-40B4-BE49-F238E27FC236}">
                <a16:creationId xmlns:a16="http://schemas.microsoft.com/office/drawing/2014/main" id="{5041A211-4A6A-4E1F-8122-3E5B792E0A06}"/>
              </a:ext>
            </a:extLst>
          </p:cNvPr>
          <p:cNvCxnSpPr>
            <a:cxnSpLocks/>
          </p:cNvCxnSpPr>
          <p:nvPr/>
        </p:nvCxnSpPr>
        <p:spPr>
          <a:xfrm>
            <a:off x="8930795" y="9027360"/>
            <a:ext cx="3834801" cy="0"/>
          </a:xfrm>
          <a:prstGeom prst="straightConnector1">
            <a:avLst/>
          </a:prstGeom>
          <a:ln w="76200">
            <a:solidFill>
              <a:srgbClr val="706DA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3773930" y="771298"/>
            <a:ext cx="6936819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관련 로직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2" name="Object 5">
            <a:extLst>
              <a:ext uri="{FF2B5EF4-FFF2-40B4-BE49-F238E27FC236}">
                <a16:creationId xmlns:a16="http://schemas.microsoft.com/office/drawing/2014/main" id="{80A7FC39-05B6-4E74-9C17-AE568B5AA18D}"/>
              </a:ext>
            </a:extLst>
          </p:cNvPr>
          <p:cNvSpPr txBox="1"/>
          <p:nvPr/>
        </p:nvSpPr>
        <p:spPr>
          <a:xfrm>
            <a:off x="1787387" y="814323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1" name="직사각형 2">
            <a:extLst>
              <a:ext uri="{FF2B5EF4-FFF2-40B4-BE49-F238E27FC236}">
                <a16:creationId xmlns:a16="http://schemas.microsoft.com/office/drawing/2014/main" id="{1A733D4F-B3D6-4028-BC8B-694C40DE89F8}"/>
              </a:ext>
            </a:extLst>
          </p:cNvPr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01C6E88-4FA8-46E3-AF0E-5E4BEB68E5E5}"/>
              </a:ext>
            </a:extLst>
          </p:cNvPr>
          <p:cNvGrpSpPr/>
          <p:nvPr/>
        </p:nvGrpSpPr>
        <p:grpSpPr>
          <a:xfrm>
            <a:off x="4589267" y="3435617"/>
            <a:ext cx="12207784" cy="1288595"/>
            <a:chOff x="5505393" y="3637488"/>
            <a:chExt cx="7315201" cy="2076719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5D6A4356-E20C-4EF6-A233-D34755D41CCC}"/>
                </a:ext>
              </a:extLst>
            </p:cNvPr>
            <p:cNvSpPr/>
            <p:nvPr/>
          </p:nvSpPr>
          <p:spPr>
            <a:xfrm>
              <a:off x="10382194" y="3637488"/>
              <a:ext cx="2438400" cy="2076719"/>
            </a:xfrm>
            <a:prstGeom prst="rect">
              <a:avLst/>
            </a:prstGeom>
            <a:solidFill>
              <a:srgbClr val="4A4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3F442856-9378-4BF0-8E6B-C3DD41156E92}"/>
                </a:ext>
              </a:extLst>
            </p:cNvPr>
            <p:cNvGrpSpPr/>
            <p:nvPr/>
          </p:nvGrpSpPr>
          <p:grpSpPr>
            <a:xfrm>
              <a:off x="7943794" y="3637488"/>
              <a:ext cx="2743200" cy="2076719"/>
              <a:chOff x="10820400" y="4114800"/>
              <a:chExt cx="2743200" cy="2057400"/>
            </a:xfrm>
            <a:solidFill>
              <a:srgbClr val="706DA7"/>
            </a:solidFill>
          </p:grpSpPr>
          <p:sp>
            <p:nvSpPr>
              <p:cNvPr id="47" name="직사각형 46">
                <a:extLst>
                  <a:ext uri="{FF2B5EF4-FFF2-40B4-BE49-F238E27FC236}">
                    <a16:creationId xmlns:a16="http://schemas.microsoft.com/office/drawing/2014/main" id="{A61B38AB-B00D-4EA8-ACC4-DB81DA15EF58}"/>
                  </a:ext>
                </a:extLst>
              </p:cNvPr>
              <p:cNvSpPr/>
              <p:nvPr/>
            </p:nvSpPr>
            <p:spPr>
              <a:xfrm>
                <a:off x="10820400" y="4114800"/>
                <a:ext cx="2438400" cy="2057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이등변 삼각형 47">
                <a:extLst>
                  <a:ext uri="{FF2B5EF4-FFF2-40B4-BE49-F238E27FC236}">
                    <a16:creationId xmlns:a16="http://schemas.microsoft.com/office/drawing/2014/main" id="{6EB392DA-AAC6-47F3-B077-B16D025C19B0}"/>
                  </a:ext>
                </a:extLst>
              </p:cNvPr>
              <p:cNvSpPr/>
              <p:nvPr/>
            </p:nvSpPr>
            <p:spPr>
              <a:xfrm rot="5400000">
                <a:off x="13106399" y="4991101"/>
                <a:ext cx="609601" cy="304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B91156D4-1AD7-4572-9885-785571209959}"/>
                </a:ext>
              </a:extLst>
            </p:cNvPr>
            <p:cNvGrpSpPr/>
            <p:nvPr/>
          </p:nvGrpSpPr>
          <p:grpSpPr>
            <a:xfrm>
              <a:off x="5505393" y="3637488"/>
              <a:ext cx="2743200" cy="2076719"/>
              <a:chOff x="10820400" y="4114800"/>
              <a:chExt cx="2743200" cy="2057400"/>
            </a:xfrm>
            <a:solidFill>
              <a:srgbClr val="D7D6E6"/>
            </a:solidFill>
          </p:grpSpPr>
          <p:sp>
            <p:nvSpPr>
              <p:cNvPr id="57" name="직사각형 56">
                <a:extLst>
                  <a:ext uri="{FF2B5EF4-FFF2-40B4-BE49-F238E27FC236}">
                    <a16:creationId xmlns:a16="http://schemas.microsoft.com/office/drawing/2014/main" id="{EB8743F2-8E91-40AD-8D85-D9C7ADEB0FEF}"/>
                  </a:ext>
                </a:extLst>
              </p:cNvPr>
              <p:cNvSpPr/>
              <p:nvPr/>
            </p:nvSpPr>
            <p:spPr>
              <a:xfrm>
                <a:off x="10820400" y="4114800"/>
                <a:ext cx="2438400" cy="2057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8" name="이등변 삼각형 57">
                <a:extLst>
                  <a:ext uri="{FF2B5EF4-FFF2-40B4-BE49-F238E27FC236}">
                    <a16:creationId xmlns:a16="http://schemas.microsoft.com/office/drawing/2014/main" id="{B763DA64-8FC9-4744-A83A-26F3DD3058A6}"/>
                  </a:ext>
                </a:extLst>
              </p:cNvPr>
              <p:cNvSpPr/>
              <p:nvPr/>
            </p:nvSpPr>
            <p:spPr>
              <a:xfrm rot="5400000">
                <a:off x="13106399" y="4991101"/>
                <a:ext cx="609601" cy="304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96624BD8-E659-4BA9-9FB6-85CC0F093AB0}"/>
              </a:ext>
            </a:extLst>
          </p:cNvPr>
          <p:cNvSpPr txBox="1"/>
          <p:nvPr/>
        </p:nvSpPr>
        <p:spPr>
          <a:xfrm>
            <a:off x="4782326" y="2744453"/>
            <a:ext cx="6986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CAC8D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01</a:t>
            </a:r>
            <a:endParaRPr lang="ko-KR" altLang="en-US" sz="2800" dirty="0">
              <a:solidFill>
                <a:srgbClr val="CAC8DE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600A54-6B26-49B0-9275-E63AE90C00E0}"/>
              </a:ext>
            </a:extLst>
          </p:cNvPr>
          <p:cNvSpPr txBox="1"/>
          <p:nvPr/>
        </p:nvSpPr>
        <p:spPr>
          <a:xfrm>
            <a:off x="5367555" y="2744453"/>
            <a:ext cx="11975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join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F81B0B5-CB40-4B23-AA8D-F15130935495}"/>
              </a:ext>
            </a:extLst>
          </p:cNvPr>
          <p:cNvSpPr txBox="1"/>
          <p:nvPr/>
        </p:nvSpPr>
        <p:spPr>
          <a:xfrm>
            <a:off x="8928014" y="2744453"/>
            <a:ext cx="6986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706DA7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02</a:t>
            </a:r>
            <a:endParaRPr lang="ko-KR" altLang="en-US" sz="2800" dirty="0">
              <a:solidFill>
                <a:srgbClr val="706DA7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DCFAEC3-1A75-4F35-8443-08F2A44686F2}"/>
              </a:ext>
            </a:extLst>
          </p:cNvPr>
          <p:cNvSpPr txBox="1"/>
          <p:nvPr/>
        </p:nvSpPr>
        <p:spPr>
          <a:xfrm>
            <a:off x="9513243" y="2744453"/>
            <a:ext cx="11975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chat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8639768-6EA1-4F8E-851F-B1982885EF01}"/>
              </a:ext>
            </a:extLst>
          </p:cNvPr>
          <p:cNvSpPr txBox="1"/>
          <p:nvPr/>
        </p:nvSpPr>
        <p:spPr>
          <a:xfrm>
            <a:off x="12978371" y="2744453"/>
            <a:ext cx="69867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03</a:t>
            </a:r>
            <a:endParaRPr lang="ko-KR" altLang="en-US" sz="2800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172A3DA-F75B-4BAE-B8C2-7D9D6F9182FE}"/>
              </a:ext>
            </a:extLst>
          </p:cNvPr>
          <p:cNvSpPr txBox="1"/>
          <p:nvPr/>
        </p:nvSpPr>
        <p:spPr>
          <a:xfrm>
            <a:off x="13563600" y="2744453"/>
            <a:ext cx="11975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leave</a:t>
            </a:r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CB74443B-9A89-467E-9CEB-43E23171D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630" y="3794165"/>
            <a:ext cx="704208" cy="704208"/>
          </a:xfrm>
          <a:prstGeom prst="rect">
            <a:avLst/>
          </a:prstGeom>
        </p:spPr>
      </p:pic>
      <p:pic>
        <p:nvPicPr>
          <p:cNvPr id="67" name="그림 66">
            <a:extLst>
              <a:ext uri="{FF2B5EF4-FFF2-40B4-BE49-F238E27FC236}">
                <a16:creationId xmlns:a16="http://schemas.microsoft.com/office/drawing/2014/main" id="{2D912727-7E4A-41E3-9DB2-1413FA994EF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61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6139" y="3730344"/>
            <a:ext cx="662029" cy="662029"/>
          </a:xfrm>
          <a:prstGeom prst="rect">
            <a:avLst/>
          </a:prstGeom>
        </p:spPr>
      </p:pic>
      <p:pic>
        <p:nvPicPr>
          <p:cNvPr id="69" name="그림 68">
            <a:extLst>
              <a:ext uri="{FF2B5EF4-FFF2-40B4-BE49-F238E27FC236}">
                <a16:creationId xmlns:a16="http://schemas.microsoft.com/office/drawing/2014/main" id="{38552AA2-391C-40DE-8172-B184A58DA7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414" y="3664757"/>
            <a:ext cx="859489" cy="859489"/>
          </a:xfrm>
          <a:prstGeom prst="rect">
            <a:avLst/>
          </a:prstGeom>
        </p:spPr>
      </p:pic>
      <p:sp>
        <p:nvSpPr>
          <p:cNvPr id="71" name="Object 23">
            <a:extLst>
              <a:ext uri="{FF2B5EF4-FFF2-40B4-BE49-F238E27FC236}">
                <a16:creationId xmlns:a16="http://schemas.microsoft.com/office/drawing/2014/main" id="{4035AC3F-6AC0-49F6-9CF8-70E9B0938FDD}"/>
              </a:ext>
            </a:extLst>
          </p:cNvPr>
          <p:cNvSpPr txBox="1"/>
          <p:nvPr/>
        </p:nvSpPr>
        <p:spPr>
          <a:xfrm>
            <a:off x="4508947" y="4889386"/>
            <a:ext cx="4029201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Join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채팅 방 참여 상태를 만듦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971E4A9-136A-43ED-800A-7F9305AE9E2E}"/>
              </a:ext>
            </a:extLst>
          </p:cNvPr>
          <p:cNvSpPr txBox="1"/>
          <p:nvPr/>
        </p:nvSpPr>
        <p:spPr>
          <a:xfrm>
            <a:off x="8912855" y="4889386"/>
            <a:ext cx="352538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 emit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으로 방에 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참여중인 유저들에게 메시지를 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전송할 수 있음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FEF8B6E-9DA7-4F79-B8E5-515C1D9F1452}"/>
              </a:ext>
            </a:extLst>
          </p:cNvPr>
          <p:cNvSpPr txBox="1"/>
          <p:nvPr/>
        </p:nvSpPr>
        <p:spPr>
          <a:xfrm>
            <a:off x="12833236" y="4888178"/>
            <a:ext cx="415239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leave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 </a:t>
            </a:r>
            <a:r>
              <a:rPr lang="ko-KR" altLang="en-US" sz="22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참여 상태를 종료 </a:t>
            </a:r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pic>
        <p:nvPicPr>
          <p:cNvPr id="78" name="그림 77">
            <a:extLst>
              <a:ext uri="{FF2B5EF4-FFF2-40B4-BE49-F238E27FC236}">
                <a16:creationId xmlns:a16="http://schemas.microsoft.com/office/drawing/2014/main" id="{A57D4DE7-AC53-4BAF-AA69-C183D3FE5D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002" y="7135704"/>
            <a:ext cx="1430188" cy="1430188"/>
          </a:xfrm>
          <a:prstGeom prst="rect">
            <a:avLst/>
          </a:prstGeom>
        </p:spPr>
      </p:pic>
      <p:sp>
        <p:nvSpPr>
          <p:cNvPr id="82" name="Object 23">
            <a:extLst>
              <a:ext uri="{FF2B5EF4-FFF2-40B4-BE49-F238E27FC236}">
                <a16:creationId xmlns:a16="http://schemas.microsoft.com/office/drawing/2014/main" id="{CB2D3B19-1C36-4D67-9F4B-363F4B7BAE75}"/>
              </a:ext>
            </a:extLst>
          </p:cNvPr>
          <p:cNvSpPr txBox="1"/>
          <p:nvPr/>
        </p:nvSpPr>
        <p:spPr>
          <a:xfrm>
            <a:off x="4783546" y="8565891"/>
            <a:ext cx="854604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user</a:t>
            </a:r>
          </a:p>
        </p:txBody>
      </p:sp>
      <p:pic>
        <p:nvPicPr>
          <p:cNvPr id="83" name="그림 82">
            <a:extLst>
              <a:ext uri="{FF2B5EF4-FFF2-40B4-BE49-F238E27FC236}">
                <a16:creationId xmlns:a16="http://schemas.microsoft.com/office/drawing/2014/main" id="{55611A5F-8A73-45AB-B420-9E305EC3E99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033" y="6643066"/>
            <a:ext cx="1114142" cy="1114142"/>
          </a:xfrm>
          <a:prstGeom prst="rect">
            <a:avLst/>
          </a:prstGeom>
        </p:spPr>
      </p:pic>
      <p:pic>
        <p:nvPicPr>
          <p:cNvPr id="84" name="그림 83">
            <a:extLst>
              <a:ext uri="{FF2B5EF4-FFF2-40B4-BE49-F238E27FC236}">
                <a16:creationId xmlns:a16="http://schemas.microsoft.com/office/drawing/2014/main" id="{54B57EAE-6A29-48C6-9723-8224280844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033" y="8303988"/>
            <a:ext cx="1114142" cy="1114142"/>
          </a:xfrm>
          <a:prstGeom prst="rect">
            <a:avLst/>
          </a:prstGeom>
        </p:spPr>
      </p:pic>
      <p:sp>
        <p:nvSpPr>
          <p:cNvPr id="85" name="Object 23">
            <a:extLst>
              <a:ext uri="{FF2B5EF4-FFF2-40B4-BE49-F238E27FC236}">
                <a16:creationId xmlns:a16="http://schemas.microsoft.com/office/drawing/2014/main" id="{3E8D7433-D751-406F-89E7-6920801F7412}"/>
              </a:ext>
            </a:extLst>
          </p:cNvPr>
          <p:cNvSpPr txBox="1"/>
          <p:nvPr/>
        </p:nvSpPr>
        <p:spPr>
          <a:xfrm>
            <a:off x="7215404" y="7734846"/>
            <a:ext cx="1430188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Room A</a:t>
            </a:r>
          </a:p>
        </p:txBody>
      </p:sp>
      <p:sp>
        <p:nvSpPr>
          <p:cNvPr id="86" name="Object 23">
            <a:extLst>
              <a:ext uri="{FF2B5EF4-FFF2-40B4-BE49-F238E27FC236}">
                <a16:creationId xmlns:a16="http://schemas.microsoft.com/office/drawing/2014/main" id="{DA8DE54A-D654-4157-B8A4-7F5BAA0C74C0}"/>
              </a:ext>
            </a:extLst>
          </p:cNvPr>
          <p:cNvSpPr txBox="1"/>
          <p:nvPr/>
        </p:nvSpPr>
        <p:spPr>
          <a:xfrm>
            <a:off x="7215404" y="9418130"/>
            <a:ext cx="1430188" cy="461470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Room B</a:t>
            </a:r>
          </a:p>
        </p:txBody>
      </p:sp>
      <p:pic>
        <p:nvPicPr>
          <p:cNvPr id="88" name="그림 87">
            <a:extLst>
              <a:ext uri="{FF2B5EF4-FFF2-40B4-BE49-F238E27FC236}">
                <a16:creationId xmlns:a16="http://schemas.microsoft.com/office/drawing/2014/main" id="{9FB89258-139D-46D0-92ED-D98BF824FAE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13761" y="8832720"/>
            <a:ext cx="835484" cy="608499"/>
          </a:xfrm>
          <a:prstGeom prst="rect">
            <a:avLst/>
          </a:prstGeom>
        </p:spPr>
      </p:pic>
      <p:pic>
        <p:nvPicPr>
          <p:cNvPr id="90" name="그림 89">
            <a:extLst>
              <a:ext uri="{FF2B5EF4-FFF2-40B4-BE49-F238E27FC236}">
                <a16:creationId xmlns:a16="http://schemas.microsoft.com/office/drawing/2014/main" id="{204C771B-FA8C-49BC-B3AE-B6FDAC28F4D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05" y="7009379"/>
            <a:ext cx="835484" cy="608499"/>
          </a:xfrm>
          <a:prstGeom prst="rect">
            <a:avLst/>
          </a:prstGeom>
        </p:spPr>
      </p:pic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id="{535A1C5E-57D4-48A0-8BD3-593C99F49DE4}"/>
              </a:ext>
            </a:extLst>
          </p:cNvPr>
          <p:cNvSpPr/>
          <p:nvPr/>
        </p:nvSpPr>
        <p:spPr>
          <a:xfrm>
            <a:off x="9284407" y="7010002"/>
            <a:ext cx="2942862" cy="608499"/>
          </a:xfrm>
          <a:prstGeom prst="round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브로드캐스팅</a:t>
            </a:r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발생</a:t>
            </a: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57D151E9-8E2C-4404-B5B7-EEA7F68064E2}"/>
              </a:ext>
            </a:extLst>
          </p:cNvPr>
          <p:cNvSpPr/>
          <p:nvPr/>
        </p:nvSpPr>
        <p:spPr>
          <a:xfrm>
            <a:off x="9265680" y="8723111"/>
            <a:ext cx="2942862" cy="608499"/>
          </a:xfrm>
          <a:prstGeom prst="roundRect">
            <a:avLst/>
          </a:prstGeom>
          <a:solidFill>
            <a:srgbClr val="706D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브로드캐스팅</a:t>
            </a:r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발생</a:t>
            </a:r>
          </a:p>
        </p:txBody>
      </p: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id="{1BC6EE24-E89B-44AC-BDC3-B21EFAE748B0}"/>
              </a:ext>
            </a:extLst>
          </p:cNvPr>
          <p:cNvSpPr/>
          <p:nvPr/>
        </p:nvSpPr>
        <p:spPr>
          <a:xfrm>
            <a:off x="13363216" y="6643066"/>
            <a:ext cx="2257656" cy="2965347"/>
          </a:xfrm>
          <a:prstGeom prst="roundRect">
            <a:avLst>
              <a:gd name="adj" fmla="val 11524"/>
            </a:avLst>
          </a:prstGeom>
          <a:noFill/>
          <a:ln w="57150"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사각형: 둥근 모서리 99">
            <a:extLst>
              <a:ext uri="{FF2B5EF4-FFF2-40B4-BE49-F238E27FC236}">
                <a16:creationId xmlns:a16="http://schemas.microsoft.com/office/drawing/2014/main" id="{2BB568AB-D012-446A-9AD5-5DEDE04F1F44}"/>
              </a:ext>
            </a:extLst>
          </p:cNvPr>
          <p:cNvSpPr/>
          <p:nvPr/>
        </p:nvSpPr>
        <p:spPr>
          <a:xfrm>
            <a:off x="13529805" y="9104017"/>
            <a:ext cx="1928843" cy="3372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id="{5D6027B9-8BA4-4147-940C-6502BF91D26E}"/>
              </a:ext>
            </a:extLst>
          </p:cNvPr>
          <p:cNvSpPr/>
          <p:nvPr/>
        </p:nvSpPr>
        <p:spPr>
          <a:xfrm>
            <a:off x="15154767" y="9158820"/>
            <a:ext cx="219084" cy="22759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B8B7A67-2BC9-403B-892E-B3220DDFCFD3}"/>
              </a:ext>
            </a:extLst>
          </p:cNvPr>
          <p:cNvSpPr txBox="1"/>
          <p:nvPr/>
        </p:nvSpPr>
        <p:spPr>
          <a:xfrm>
            <a:off x="14038423" y="6762426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RoomA</a:t>
            </a:r>
            <a:endParaRPr lang="ko-KR" alt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103" name="이등변 삼각형 102">
            <a:extLst>
              <a:ext uri="{FF2B5EF4-FFF2-40B4-BE49-F238E27FC236}">
                <a16:creationId xmlns:a16="http://schemas.microsoft.com/office/drawing/2014/main" id="{02E4F204-D24C-4E79-AAB0-A8029BE0E93D}"/>
              </a:ext>
            </a:extLst>
          </p:cNvPr>
          <p:cNvSpPr/>
          <p:nvPr/>
        </p:nvSpPr>
        <p:spPr>
          <a:xfrm rot="16200000">
            <a:off x="13591226" y="6907085"/>
            <a:ext cx="76200" cy="76200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103">
            <a:extLst>
              <a:ext uri="{FF2B5EF4-FFF2-40B4-BE49-F238E27FC236}">
                <a16:creationId xmlns:a16="http://schemas.microsoft.com/office/drawing/2014/main" id="{17F65810-7494-4E70-841A-1AFEA0863120}"/>
              </a:ext>
            </a:extLst>
          </p:cNvPr>
          <p:cNvSpPr/>
          <p:nvPr/>
        </p:nvSpPr>
        <p:spPr>
          <a:xfrm>
            <a:off x="15268670" y="6893196"/>
            <a:ext cx="76200" cy="7620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BA0BF31-5560-4D64-97AB-3202C9953E03}"/>
              </a:ext>
            </a:extLst>
          </p:cNvPr>
          <p:cNvSpPr txBox="1"/>
          <p:nvPr/>
        </p:nvSpPr>
        <p:spPr>
          <a:xfrm>
            <a:off x="13683474" y="7435486"/>
            <a:ext cx="18440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Room A, B </a:t>
            </a:r>
            <a:r>
              <a:rPr lang="ko-KR" altLang="en-US" sz="2000" b="1" dirty="0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채팅이 모두 </a:t>
            </a:r>
            <a:endParaRPr lang="en-US" altLang="ko-KR" sz="2000" b="1" dirty="0">
              <a:solidFill>
                <a:schemeClr val="accent2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r>
              <a:rPr lang="ko-KR" altLang="en-US" sz="2000" b="1" dirty="0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같은 채팅방에 </a:t>
            </a:r>
            <a:r>
              <a:rPr lang="ko-KR" altLang="en-US" sz="2000" b="1" dirty="0" err="1">
                <a:solidFill>
                  <a:schemeClr val="accent2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보여짐</a:t>
            </a:r>
            <a:endParaRPr lang="en-US" altLang="ko-KR" sz="2000" b="1" dirty="0">
              <a:solidFill>
                <a:schemeClr val="accent2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1939DFE3-D659-42D6-BF9A-4CCBC4AD42C7}"/>
              </a:ext>
            </a:extLst>
          </p:cNvPr>
          <p:cNvSpPr txBox="1"/>
          <p:nvPr/>
        </p:nvSpPr>
        <p:spPr>
          <a:xfrm>
            <a:off x="4499801" y="6189120"/>
            <a:ext cx="3299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두 방에 동시에 </a:t>
            </a:r>
            <a:r>
              <a:rPr lang="en-US" altLang="ko-KR" sz="20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Join</a:t>
            </a:r>
            <a:r>
              <a:rPr lang="ko-KR" altLang="en-US" sz="20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할 경우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07BAE51-D558-426B-B284-FB64766D5D1A}"/>
              </a:ext>
            </a:extLst>
          </p:cNvPr>
          <p:cNvSpPr txBox="1"/>
          <p:nvPr/>
        </p:nvSpPr>
        <p:spPr>
          <a:xfrm>
            <a:off x="15774645" y="7400554"/>
            <a:ext cx="2340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현재 보고 있는 방</a:t>
            </a:r>
            <a:endParaRPr lang="en-US" altLang="ko-KR" sz="2000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  <a:p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이외의 방은 </a:t>
            </a:r>
            <a:r>
              <a:rPr lang="en-US" altLang="ko-KR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leave</a:t>
            </a:r>
            <a:r>
              <a:rPr lang="ko-KR" altLang="en-US" sz="2000" dirty="0"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로 채팅 방 참여 상태를 종료해야 함</a:t>
            </a:r>
          </a:p>
        </p:txBody>
      </p:sp>
      <p:sp>
        <p:nvSpPr>
          <p:cNvPr id="108" name="Object 23">
            <a:extLst>
              <a:ext uri="{FF2B5EF4-FFF2-40B4-BE49-F238E27FC236}">
                <a16:creationId xmlns:a16="http://schemas.microsoft.com/office/drawing/2014/main" id="{7B67142F-56E2-49F3-9EC2-637B3191BBD0}"/>
              </a:ext>
            </a:extLst>
          </p:cNvPr>
          <p:cNvSpPr txBox="1"/>
          <p:nvPr/>
        </p:nvSpPr>
        <p:spPr>
          <a:xfrm>
            <a:off x="4203816" y="1988774"/>
            <a:ext cx="5126218" cy="60207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socket.io</a:t>
            </a: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를 활용한 채팅의 과정</a:t>
            </a:r>
            <a:endParaRPr lang="en-US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3469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9014730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Chat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 관련 로직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A222A030-888D-4189-8572-BB4D7B4EAC2C}"/>
              </a:ext>
            </a:extLst>
          </p:cNvPr>
          <p:cNvGrpSpPr/>
          <p:nvPr/>
        </p:nvGrpSpPr>
        <p:grpSpPr>
          <a:xfrm>
            <a:off x="858396" y="2435700"/>
            <a:ext cx="9926442" cy="6761640"/>
            <a:chOff x="3733800" y="2524630"/>
            <a:chExt cx="9926442" cy="6761640"/>
          </a:xfrm>
        </p:grpSpPr>
        <p:sp>
          <p:nvSpPr>
            <p:cNvPr id="13" name="직사각형 12"/>
            <p:cNvSpPr/>
            <p:nvPr/>
          </p:nvSpPr>
          <p:spPr>
            <a:xfrm>
              <a:off x="3733800" y="2524630"/>
              <a:ext cx="9926442" cy="676164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  <a:effectLst>
              <a:outerShdw blurRad="254000" dist="381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cxnSp>
          <p:nvCxnSpPr>
            <p:cNvPr id="21" name="직선 연결선 20"/>
            <p:cNvCxnSpPr/>
            <p:nvPr/>
          </p:nvCxnSpPr>
          <p:spPr>
            <a:xfrm>
              <a:off x="3733800" y="3153357"/>
              <a:ext cx="9926442" cy="0"/>
            </a:xfrm>
            <a:prstGeom prst="line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타원 24"/>
            <p:cNvSpPr/>
            <p:nvPr/>
          </p:nvSpPr>
          <p:spPr>
            <a:xfrm>
              <a:off x="4059042" y="2742119"/>
              <a:ext cx="201095" cy="19664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4" name="타원 43"/>
            <p:cNvSpPr/>
            <p:nvPr/>
          </p:nvSpPr>
          <p:spPr>
            <a:xfrm>
              <a:off x="4440042" y="2742119"/>
              <a:ext cx="201095" cy="19664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5" name="타원 44"/>
            <p:cNvSpPr/>
            <p:nvPr/>
          </p:nvSpPr>
          <p:spPr>
            <a:xfrm>
              <a:off x="4821042" y="2742119"/>
              <a:ext cx="201095" cy="1966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F306A6FD-4B75-4867-A361-632D54267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4682" y="3192689"/>
              <a:ext cx="9895559" cy="6093581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A49F650-973B-4268-B7F4-D9F65BB060DF}"/>
              </a:ext>
            </a:extLst>
          </p:cNvPr>
          <p:cNvSpPr txBox="1"/>
          <p:nvPr/>
        </p:nvSpPr>
        <p:spPr>
          <a:xfrm>
            <a:off x="11201400" y="3366654"/>
            <a:ext cx="403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accent5">
                    <a:lumMod val="7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현재 보고있는 방의 대화</a:t>
            </a:r>
            <a:r>
              <a:rPr lang="en-US" altLang="ko-KR" sz="2800" dirty="0">
                <a:solidFill>
                  <a:schemeClr val="accent5">
                    <a:lumMod val="75000"/>
                  </a:schemeClr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: 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 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활용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CAE995-1709-4E4F-B81A-131F7DE92059}"/>
              </a:ext>
            </a:extLst>
          </p:cNvPr>
          <p:cNvSpPr txBox="1"/>
          <p:nvPr/>
        </p:nvSpPr>
        <p:spPr>
          <a:xfrm>
            <a:off x="11231880" y="6123500"/>
            <a:ext cx="6446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accent3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현재 보고있지 않은 방의 대화 기록</a:t>
            </a:r>
            <a:r>
              <a:rPr lang="en-US" altLang="ko-KR" sz="2800" b="1" dirty="0">
                <a:solidFill>
                  <a:schemeClr val="accent3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:</a:t>
            </a:r>
          </a:p>
          <a:p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메시지를  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Socket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을 이용하여 받지 않고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</a:t>
            </a:r>
          </a:p>
          <a:p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해당 채팅창을 열었을 때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DB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불러옴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D0FB72AE-14BE-46D0-81A7-0F69711AD66F}"/>
              </a:ext>
            </a:extLst>
          </p:cNvPr>
          <p:cNvSpPr/>
          <p:nvPr/>
        </p:nvSpPr>
        <p:spPr>
          <a:xfrm>
            <a:off x="4953000" y="3417046"/>
            <a:ext cx="6019800" cy="6065664"/>
          </a:xfrm>
          <a:prstGeom prst="rect">
            <a:avLst/>
          </a:prstGeom>
          <a:noFill/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79D211A-9A80-4070-B979-5EC46F486EB6}"/>
              </a:ext>
            </a:extLst>
          </p:cNvPr>
          <p:cNvSpPr/>
          <p:nvPr/>
        </p:nvSpPr>
        <p:spPr>
          <a:xfrm>
            <a:off x="685800" y="3417046"/>
            <a:ext cx="4079238" cy="1628868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Object 6">
            <a:extLst>
              <a:ext uri="{FF2B5EF4-FFF2-40B4-BE49-F238E27FC236}">
                <a16:creationId xmlns:a16="http://schemas.microsoft.com/office/drawing/2014/main" id="{01458B47-10D8-4A42-9FAC-C10FE261D9FA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6A06F263-15DC-4CDD-A094-D4CE2F58E565}"/>
              </a:ext>
            </a:extLst>
          </p:cNvPr>
          <p:cNvSpPr txBox="1"/>
          <p:nvPr/>
        </p:nvSpPr>
        <p:spPr>
          <a:xfrm>
            <a:off x="1787387" y="814323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629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9014730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채팅 과정</a:t>
            </a:r>
          </a:p>
        </p:txBody>
      </p:sp>
      <p:sp>
        <p:nvSpPr>
          <p:cNvPr id="22" name="Object 6">
            <a:extLst>
              <a:ext uri="{FF2B5EF4-FFF2-40B4-BE49-F238E27FC236}">
                <a16:creationId xmlns:a16="http://schemas.microsoft.com/office/drawing/2014/main" id="{01458B47-10D8-4A42-9FAC-C10FE261D9FA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6A06F263-15DC-4CDD-A094-D4CE2F58E565}"/>
              </a:ext>
            </a:extLst>
          </p:cNvPr>
          <p:cNvSpPr txBox="1"/>
          <p:nvPr/>
        </p:nvSpPr>
        <p:spPr>
          <a:xfrm>
            <a:off x="1787387" y="814323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67DCD155-B707-4390-A595-B125C76EDAAC}"/>
              </a:ext>
            </a:extLst>
          </p:cNvPr>
          <p:cNvGrpSpPr/>
          <p:nvPr/>
        </p:nvGrpSpPr>
        <p:grpSpPr>
          <a:xfrm>
            <a:off x="228600" y="3009900"/>
            <a:ext cx="7239000" cy="5240100"/>
            <a:chOff x="381000" y="3027600"/>
            <a:chExt cx="6324600" cy="4249500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094A8397-E653-4500-9B5C-3E6E3248D5CB}"/>
                </a:ext>
              </a:extLst>
            </p:cNvPr>
            <p:cNvGrpSpPr/>
            <p:nvPr/>
          </p:nvGrpSpPr>
          <p:grpSpPr>
            <a:xfrm>
              <a:off x="457200" y="3027600"/>
              <a:ext cx="6152004" cy="4231800"/>
              <a:chOff x="3733800" y="2524630"/>
              <a:chExt cx="9926442" cy="6761640"/>
            </a:xfrm>
          </p:grpSpPr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EFBA0E6D-89E7-4FB4-A8BC-0F9AE1D02C5F}"/>
                  </a:ext>
                </a:extLst>
              </p:cNvPr>
              <p:cNvSpPr/>
              <p:nvPr/>
            </p:nvSpPr>
            <p:spPr>
              <a:xfrm>
                <a:off x="3733800" y="2524630"/>
                <a:ext cx="9926442" cy="676164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outerShdw blurRad="254000" dist="38100" dir="2700000" algn="tl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cxnSp>
            <p:nvCxnSpPr>
              <p:cNvPr id="15" name="직선 연결선 14">
                <a:extLst>
                  <a:ext uri="{FF2B5EF4-FFF2-40B4-BE49-F238E27FC236}">
                    <a16:creationId xmlns:a16="http://schemas.microsoft.com/office/drawing/2014/main" id="{436778F4-B1DC-4B04-BF7E-A37B56BE7552}"/>
                  </a:ext>
                </a:extLst>
              </p:cNvPr>
              <p:cNvCxnSpPr/>
              <p:nvPr/>
            </p:nvCxnSpPr>
            <p:spPr>
              <a:xfrm>
                <a:off x="3733800" y="3153357"/>
                <a:ext cx="9926442" cy="0"/>
              </a:xfrm>
              <a:prstGeom prst="line">
                <a:avLst/>
              </a:prstGeom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타원 15">
                <a:extLst>
                  <a:ext uri="{FF2B5EF4-FFF2-40B4-BE49-F238E27FC236}">
                    <a16:creationId xmlns:a16="http://schemas.microsoft.com/office/drawing/2014/main" id="{E9DA56EB-D8E9-4829-8894-2A3595585F69}"/>
                  </a:ext>
                </a:extLst>
              </p:cNvPr>
              <p:cNvSpPr/>
              <p:nvPr/>
            </p:nvSpPr>
            <p:spPr>
              <a:xfrm>
                <a:off x="4059042" y="2742119"/>
                <a:ext cx="201095" cy="196646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4301B683-92DB-4712-9587-46C11F9A65C7}"/>
                  </a:ext>
                </a:extLst>
              </p:cNvPr>
              <p:cNvSpPr/>
              <p:nvPr/>
            </p:nvSpPr>
            <p:spPr>
              <a:xfrm>
                <a:off x="4440042" y="2742119"/>
                <a:ext cx="201095" cy="19664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342CBCAF-238C-4F04-ACE3-7C6F209D8A71}"/>
                  </a:ext>
                </a:extLst>
              </p:cNvPr>
              <p:cNvSpPr/>
              <p:nvPr/>
            </p:nvSpPr>
            <p:spPr>
              <a:xfrm>
                <a:off x="4821042" y="2742119"/>
                <a:ext cx="201095" cy="19664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pic>
            <p:nvPicPr>
              <p:cNvPr id="20" name="그림 19">
                <a:extLst>
                  <a:ext uri="{FF2B5EF4-FFF2-40B4-BE49-F238E27FC236}">
                    <a16:creationId xmlns:a16="http://schemas.microsoft.com/office/drawing/2014/main" id="{0EDAA5BC-5F13-4904-8438-B06585BCC2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3764682" y="3192689"/>
                <a:ext cx="9895559" cy="6093581"/>
              </a:xfrm>
              <a:prstGeom prst="rect">
                <a:avLst/>
              </a:prstGeom>
            </p:spPr>
          </p:pic>
        </p:grp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1000D15-4465-48FB-9F21-A16AFE5388E7}"/>
                </a:ext>
              </a:extLst>
            </p:cNvPr>
            <p:cNvSpPr/>
            <p:nvPr/>
          </p:nvSpPr>
          <p:spPr>
            <a:xfrm>
              <a:off x="3048000" y="3695700"/>
              <a:ext cx="3505200" cy="3505200"/>
            </a:xfrm>
            <a:prstGeom prst="rect">
              <a:avLst/>
            </a:prstGeom>
            <a:noFill/>
            <a:ln w="38100">
              <a:solidFill>
                <a:srgbClr val="783E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BED466AD-46F2-4DB7-975D-FC65775650C0}"/>
                </a:ext>
              </a:extLst>
            </p:cNvPr>
            <p:cNvSpPr/>
            <p:nvPr/>
          </p:nvSpPr>
          <p:spPr>
            <a:xfrm>
              <a:off x="381000" y="3390900"/>
              <a:ext cx="6324600" cy="3886200"/>
            </a:xfrm>
            <a:prstGeom prst="rect">
              <a:avLst/>
            </a:prstGeom>
            <a:noFill/>
            <a:ln w="38100">
              <a:solidFill>
                <a:srgbClr val="A0B4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n w="9525">
                  <a:solidFill>
                    <a:schemeClr val="accent4"/>
                  </a:solidFill>
                </a:ln>
              </a:endParaRPr>
            </a:p>
          </p:txBody>
        </p:sp>
      </p:grpSp>
      <p:sp>
        <p:nvSpPr>
          <p:cNvPr id="21" name="사각형: 둥근 모서리 10">
            <a:extLst>
              <a:ext uri="{FF2B5EF4-FFF2-40B4-BE49-F238E27FC236}">
                <a16:creationId xmlns:a16="http://schemas.microsoft.com/office/drawing/2014/main" id="{A3E20273-C27F-40B4-BEBA-ED3985EBC784}"/>
              </a:ext>
            </a:extLst>
          </p:cNvPr>
          <p:cNvSpPr/>
          <p:nvPr/>
        </p:nvSpPr>
        <p:spPr>
          <a:xfrm>
            <a:off x="8915400" y="2933700"/>
            <a:ext cx="3962400" cy="609600"/>
          </a:xfrm>
          <a:prstGeom prst="roundRect">
            <a:avLst>
              <a:gd name="adj" fmla="val 16667"/>
            </a:avLst>
          </a:prstGeom>
          <a:solidFill>
            <a:srgbClr val="A3A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2400">
                <a:latin typeface="나눔스퀘어_ac Bold"/>
                <a:ea typeface="나눔스퀘어_ac Bold"/>
              </a:rPr>
              <a:t>Parent Component</a:t>
            </a:r>
          </a:p>
        </p:txBody>
      </p:sp>
      <p:sp>
        <p:nvSpPr>
          <p:cNvPr id="24" name="사각형: 둥근 모서리 10">
            <a:extLst>
              <a:ext uri="{FF2B5EF4-FFF2-40B4-BE49-F238E27FC236}">
                <a16:creationId xmlns:a16="http://schemas.microsoft.com/office/drawing/2014/main" id="{A757D730-5CF6-4AB9-9AB3-35914C72A38F}"/>
              </a:ext>
            </a:extLst>
          </p:cNvPr>
          <p:cNvSpPr/>
          <p:nvPr/>
        </p:nvSpPr>
        <p:spPr>
          <a:xfrm>
            <a:off x="13792200" y="2933700"/>
            <a:ext cx="3886200" cy="609600"/>
          </a:xfrm>
          <a:prstGeom prst="roundRect">
            <a:avLst>
              <a:gd name="adj" fmla="val 16667"/>
            </a:avLst>
          </a:prstGeom>
          <a:solidFill>
            <a:srgbClr val="A3A1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2400">
                <a:latin typeface="나눔스퀘어_ac Bold"/>
                <a:ea typeface="나눔스퀘어_ac Bold"/>
              </a:rPr>
              <a:t>Server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AA26CCA-9BFD-468D-B05A-20BD23560133}"/>
              </a:ext>
            </a:extLst>
          </p:cNvPr>
          <p:cNvSpPr txBox="1"/>
          <p:nvPr/>
        </p:nvSpPr>
        <p:spPr>
          <a:xfrm>
            <a:off x="8763000" y="3956683"/>
            <a:ext cx="4267200" cy="155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400"/>
              <a:t>전송시간</a:t>
            </a:r>
            <a:r>
              <a:rPr lang="en-US" altLang="ko-KR" sz="2400"/>
              <a:t>,</a:t>
            </a:r>
            <a:r>
              <a:rPr lang="ko-KR" altLang="en-US" sz="2400"/>
              <a:t> 유저정보</a:t>
            </a:r>
            <a:r>
              <a:rPr lang="en-US" altLang="ko-KR" sz="2400"/>
              <a:t>,</a:t>
            </a:r>
            <a:r>
              <a:rPr lang="ko-KR" altLang="en-US" sz="2400"/>
              <a:t> </a:t>
            </a:r>
          </a:p>
          <a:p>
            <a:pPr algn="ctr">
              <a:defRPr/>
            </a:pPr>
            <a:r>
              <a:rPr lang="ko-KR" altLang="en-US" sz="2400"/>
              <a:t>입력값 저장</a:t>
            </a:r>
          </a:p>
          <a:p>
            <a:pPr algn="ctr">
              <a:defRPr/>
            </a:pPr>
            <a:endParaRPr lang="ko-KR" altLang="en-US" sz="2400"/>
          </a:p>
          <a:p>
            <a:pPr algn="ctr">
              <a:defRPr/>
            </a:pPr>
            <a:r>
              <a:rPr lang="ko-KR" altLang="en-US" sz="2400" b="1"/>
              <a:t> </a:t>
            </a:r>
            <a:r>
              <a:rPr lang="en-US" altLang="ko-KR" sz="2400" b="1"/>
              <a:t>socket</a:t>
            </a:r>
            <a:r>
              <a:rPr lang="ko-KR" altLang="en-US" sz="2400" b="1"/>
              <a:t> 이벤트 발생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B047274-0E05-49F0-AFDB-47FE92823AF3}"/>
              </a:ext>
            </a:extLst>
          </p:cNvPr>
          <p:cNvSpPr txBox="1"/>
          <p:nvPr/>
        </p:nvSpPr>
        <p:spPr>
          <a:xfrm>
            <a:off x="13487400" y="3956685"/>
            <a:ext cx="4572000" cy="1186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400"/>
              <a:t>클라이언트로부터 온 정보를 </a:t>
            </a:r>
            <a:endParaRPr lang="en-US" altLang="ko-KR" sz="2400"/>
          </a:p>
          <a:p>
            <a:pPr algn="ctr">
              <a:defRPr/>
            </a:pPr>
            <a:r>
              <a:rPr lang="en-US" altLang="ko-KR" sz="2400"/>
              <a:t>Chat </a:t>
            </a:r>
            <a:r>
              <a:rPr lang="ko-KR" altLang="en-US" sz="2400"/>
              <a:t> </a:t>
            </a:r>
            <a:r>
              <a:rPr lang="en-US" altLang="ko-KR" sz="2400"/>
              <a:t>DB</a:t>
            </a:r>
            <a:r>
              <a:rPr lang="ko-KR" altLang="en-US" sz="2400"/>
              <a:t>저장</a:t>
            </a:r>
          </a:p>
          <a:p>
            <a:pPr algn="ctr">
              <a:defRPr/>
            </a:pPr>
            <a:endParaRPr lang="ko-KR" altLang="en-US" sz="240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732E72-34B4-4FD8-BF4C-8CA7BD348FA0}"/>
              </a:ext>
            </a:extLst>
          </p:cNvPr>
          <p:cNvSpPr txBox="1"/>
          <p:nvPr/>
        </p:nvSpPr>
        <p:spPr>
          <a:xfrm>
            <a:off x="13563600" y="5987415"/>
            <a:ext cx="4572000" cy="45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400" b="1"/>
              <a:t>broadcast</a:t>
            </a:r>
            <a:r>
              <a:rPr lang="ko-KR" altLang="en-US" sz="2400" b="1"/>
              <a:t>이벤트 발생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5154540-6F29-4EB2-891B-B7DEBBAF25F6}"/>
              </a:ext>
            </a:extLst>
          </p:cNvPr>
          <p:cNvSpPr txBox="1"/>
          <p:nvPr/>
        </p:nvSpPr>
        <p:spPr>
          <a:xfrm>
            <a:off x="8763000" y="6210300"/>
            <a:ext cx="4572000" cy="1550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400"/>
              <a:t>서버로부터 온 정보 저장</a:t>
            </a:r>
          </a:p>
          <a:p>
            <a:pPr algn="ctr">
              <a:defRPr/>
            </a:pPr>
            <a:endParaRPr lang="ko-KR" altLang="en-US" sz="2400"/>
          </a:p>
          <a:p>
            <a:pPr algn="ctr">
              <a:defRPr/>
            </a:pPr>
            <a:r>
              <a:rPr lang="ko-KR" altLang="en-US" sz="2400"/>
              <a:t>자식 컴포넌트의</a:t>
            </a:r>
          </a:p>
          <a:p>
            <a:pPr algn="ctr">
              <a:defRPr/>
            </a:pPr>
            <a:r>
              <a:rPr lang="ko-KR" altLang="en-US" sz="2400"/>
              <a:t> </a:t>
            </a:r>
            <a:r>
              <a:rPr lang="en-US" altLang="ko-KR" sz="2400"/>
              <a:t>chat</a:t>
            </a:r>
            <a:r>
              <a:rPr lang="ko-KR" altLang="en-US" sz="2400"/>
              <a:t> 배열에 저장</a:t>
            </a:r>
          </a:p>
        </p:txBody>
      </p:sp>
      <p:sp>
        <p:nvSpPr>
          <p:cNvPr id="29" name="화살표: 아래쪽 28">
            <a:extLst>
              <a:ext uri="{FF2B5EF4-FFF2-40B4-BE49-F238E27FC236}">
                <a16:creationId xmlns:a16="http://schemas.microsoft.com/office/drawing/2014/main" id="{E8CED955-1011-47B9-9AB8-A4F71B1B8D77}"/>
              </a:ext>
            </a:extLst>
          </p:cNvPr>
          <p:cNvSpPr/>
          <p:nvPr/>
        </p:nvSpPr>
        <p:spPr>
          <a:xfrm>
            <a:off x="15621000" y="5143500"/>
            <a:ext cx="457200" cy="685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D3D3EB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0" name="화살표: 오른쪽 29">
            <a:extLst>
              <a:ext uri="{FF2B5EF4-FFF2-40B4-BE49-F238E27FC236}">
                <a16:creationId xmlns:a16="http://schemas.microsoft.com/office/drawing/2014/main" id="{21869223-0553-4863-B64D-FEA41624A604}"/>
              </a:ext>
            </a:extLst>
          </p:cNvPr>
          <p:cNvSpPr/>
          <p:nvPr/>
        </p:nvSpPr>
        <p:spPr>
          <a:xfrm>
            <a:off x="7772400" y="4305300"/>
            <a:ext cx="1371600" cy="3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3D3EB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1" name="화살표: 왼쪽 30">
            <a:extLst>
              <a:ext uri="{FF2B5EF4-FFF2-40B4-BE49-F238E27FC236}">
                <a16:creationId xmlns:a16="http://schemas.microsoft.com/office/drawing/2014/main" id="{A62CB3DC-3967-45E6-94E9-989792E99D49}"/>
              </a:ext>
            </a:extLst>
          </p:cNvPr>
          <p:cNvSpPr/>
          <p:nvPr/>
        </p:nvSpPr>
        <p:spPr>
          <a:xfrm>
            <a:off x="7772400" y="6667500"/>
            <a:ext cx="1371600" cy="381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D3D3EB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순서도: 수행의 시작/종료 31">
            <a:extLst>
              <a:ext uri="{FF2B5EF4-FFF2-40B4-BE49-F238E27FC236}">
                <a16:creationId xmlns:a16="http://schemas.microsoft.com/office/drawing/2014/main" id="{02569C5A-841B-4E08-B562-C95173B3FBAD}"/>
              </a:ext>
            </a:extLst>
          </p:cNvPr>
          <p:cNvSpPr/>
          <p:nvPr/>
        </p:nvSpPr>
        <p:spPr>
          <a:xfrm>
            <a:off x="9144000" y="3848100"/>
            <a:ext cx="3429000" cy="1752600"/>
          </a:xfrm>
          <a:prstGeom prst="flowChartTerminator">
            <a:avLst/>
          </a:prstGeom>
          <a:noFill/>
          <a:ln w="25400" cap="flat" cmpd="sng" algn="ctr">
            <a:solidFill>
              <a:srgbClr val="A6A7D8"/>
            </a:solidFill>
            <a:prstDash val="solid"/>
            <a:round/>
            <a:headEnd w="med" len="med"/>
            <a:tailEnd w="med" len="med"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3" name="화살표: 오른쪽 32">
            <a:extLst>
              <a:ext uri="{FF2B5EF4-FFF2-40B4-BE49-F238E27FC236}">
                <a16:creationId xmlns:a16="http://schemas.microsoft.com/office/drawing/2014/main" id="{E7D3A39E-6225-45CB-87D6-C276772726D4}"/>
              </a:ext>
            </a:extLst>
          </p:cNvPr>
          <p:cNvSpPr/>
          <p:nvPr/>
        </p:nvSpPr>
        <p:spPr>
          <a:xfrm>
            <a:off x="12649200" y="4305300"/>
            <a:ext cx="990600" cy="381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D3D3EB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4" name="순서도: 수행의 시작/종료 33">
            <a:extLst>
              <a:ext uri="{FF2B5EF4-FFF2-40B4-BE49-F238E27FC236}">
                <a16:creationId xmlns:a16="http://schemas.microsoft.com/office/drawing/2014/main" id="{E8F47FBA-CEC8-4600-8CD9-A2EB9C11A953}"/>
              </a:ext>
            </a:extLst>
          </p:cNvPr>
          <p:cNvSpPr/>
          <p:nvPr/>
        </p:nvSpPr>
        <p:spPr>
          <a:xfrm>
            <a:off x="13716000" y="3771900"/>
            <a:ext cx="4191000" cy="1143000"/>
          </a:xfrm>
          <a:prstGeom prst="flowChartTerminator">
            <a:avLst/>
          </a:prstGeom>
          <a:noFill/>
          <a:ln>
            <a:solidFill>
              <a:srgbClr val="A6A7D8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5" name="순서도: 수행의 시작/종료 34">
            <a:extLst>
              <a:ext uri="{FF2B5EF4-FFF2-40B4-BE49-F238E27FC236}">
                <a16:creationId xmlns:a16="http://schemas.microsoft.com/office/drawing/2014/main" id="{0FD7C716-45AB-4D53-8FDE-D68CC43FB88B}"/>
              </a:ext>
            </a:extLst>
          </p:cNvPr>
          <p:cNvSpPr/>
          <p:nvPr/>
        </p:nvSpPr>
        <p:spPr>
          <a:xfrm>
            <a:off x="14097001" y="5981700"/>
            <a:ext cx="3429000" cy="533400"/>
          </a:xfrm>
          <a:prstGeom prst="flowChartTerminator">
            <a:avLst/>
          </a:prstGeom>
          <a:noFill/>
          <a:ln>
            <a:solidFill>
              <a:srgbClr val="A6A7D8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6" name="순서도: 수행의 시작/종료 35">
            <a:extLst>
              <a:ext uri="{FF2B5EF4-FFF2-40B4-BE49-F238E27FC236}">
                <a16:creationId xmlns:a16="http://schemas.microsoft.com/office/drawing/2014/main" id="{617B90F3-F9EF-467D-A6A6-DFCE714175A4}"/>
              </a:ext>
            </a:extLst>
          </p:cNvPr>
          <p:cNvSpPr/>
          <p:nvPr/>
        </p:nvSpPr>
        <p:spPr>
          <a:xfrm>
            <a:off x="9220200" y="5981700"/>
            <a:ext cx="3733800" cy="1981200"/>
          </a:xfrm>
          <a:prstGeom prst="flowChartTerminator">
            <a:avLst/>
          </a:prstGeom>
          <a:noFill/>
          <a:ln>
            <a:solidFill>
              <a:srgbClr val="A6A7D8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7" name="화살표: 굽음 36">
            <a:extLst>
              <a:ext uri="{FF2B5EF4-FFF2-40B4-BE49-F238E27FC236}">
                <a16:creationId xmlns:a16="http://schemas.microsoft.com/office/drawing/2014/main" id="{8405FCDF-4DBC-4A08-A824-19C896E5FA71}"/>
              </a:ext>
            </a:extLst>
          </p:cNvPr>
          <p:cNvSpPr/>
          <p:nvPr/>
        </p:nvSpPr>
        <p:spPr>
          <a:xfrm rot="10813781">
            <a:off x="13565432" y="6657731"/>
            <a:ext cx="2438400" cy="919283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D3D3EB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96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bject 6"/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>
                <a:solidFill>
                  <a:srgbClr val="000000"/>
                </a:solidFill>
                <a:latin typeface="나눔스퀘어_ac Bold"/>
                <a:ea typeface="나눔스퀘어_ac Bold"/>
                <a:cs typeface="에스코어 드림 8 Heavy"/>
              </a:rPr>
              <a:t>2.3</a:t>
            </a:r>
            <a:endParaRPr lang="en-US">
              <a:latin typeface="나눔스퀘어_ac Bold"/>
              <a:ea typeface="나눔스퀘어_ac Bold"/>
            </a:endParaRPr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 rot="5400000">
            <a:off x="-1178534" y="5051569"/>
            <a:ext cx="9271840" cy="43148"/>
          </a:xfrm>
          <a:prstGeom prst="rect">
            <a:avLst/>
          </a:prstGeom>
        </p:spPr>
      </p:pic>
      <p:sp>
        <p:nvSpPr>
          <p:cNvPr id="53" name="직사각형 52"/>
          <p:cNvSpPr/>
          <p:nvPr/>
        </p:nvSpPr>
        <p:spPr>
          <a:xfrm>
            <a:off x="3733800" y="410009"/>
            <a:ext cx="14153004" cy="12390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3773930" y="1695254"/>
            <a:ext cx="14112874" cy="4094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3773930" y="771298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Chat </a:t>
            </a:r>
            <a:r>
              <a:rPr lang="ko-KR" altLang="en-US" sz="3600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스키마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45095" y="2088335"/>
            <a:ext cx="243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800">
                <a:latin typeface="나눔스퀘어_ac"/>
                <a:ea typeface="나눔스퀘어_ac"/>
              </a:rPr>
              <a:t>Chat </a:t>
            </a:r>
            <a:r>
              <a:rPr lang="ko-KR" altLang="en-US" sz="2800">
                <a:latin typeface="나눔스퀘어_ac"/>
                <a:ea typeface="나눔스퀘어_ac"/>
              </a:rPr>
              <a:t>스키마</a:t>
            </a:r>
          </a:p>
        </p:txBody>
      </p:sp>
      <p:sp>
        <p:nvSpPr>
          <p:cNvPr id="30" name="직사각형 2"/>
          <p:cNvSpPr/>
          <p:nvPr/>
        </p:nvSpPr>
        <p:spPr>
          <a:xfrm>
            <a:off x="228600" y="1540730"/>
            <a:ext cx="3124200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Object 5"/>
          <p:cNvSpPr txBox="1"/>
          <p:nvPr/>
        </p:nvSpPr>
        <p:spPr>
          <a:xfrm>
            <a:off x="1843910" y="825324"/>
            <a:ext cx="1302080" cy="605338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altLang="ko-KR" sz="2900" b="1" kern="0" spc="-300">
                <a:solidFill>
                  <a:srgbClr val="000000"/>
                </a:solidFill>
                <a:latin typeface="나눔스퀘어_ac"/>
                <a:ea typeface="나눔스퀘어_ac"/>
              </a:rPr>
              <a:t>Chat</a:t>
            </a:r>
            <a:endParaRPr lang="ko-KR" altLang="en-US" sz="2900" b="1" kern="0" spc="-300">
              <a:solidFill>
                <a:srgbClr val="000000"/>
              </a:solidFill>
              <a:latin typeface="나눔스퀘어_ac"/>
              <a:ea typeface="나눔스퀘어_ac"/>
            </a:endParaRPr>
          </a:p>
        </p:txBody>
      </p:sp>
      <p:graphicFrame>
        <p:nvGraphicFramePr>
          <p:cNvPr id="2" name="표 2"/>
          <p:cNvGraphicFramePr>
            <a:graphicFrameLocks noGrp="1"/>
          </p:cNvGraphicFramePr>
          <p:nvPr/>
        </p:nvGraphicFramePr>
        <p:xfrm>
          <a:off x="4445094" y="3062718"/>
          <a:ext cx="5079906" cy="41615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39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9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4509">
                <a:tc gridSpan="2"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en-US" altLang="ko-KR" sz="2400">
                          <a:solidFill>
                            <a:schemeClr val="bg1"/>
                          </a:solidFill>
                          <a:latin typeface="나눔스퀘어_ac Bold"/>
                          <a:ea typeface="나눔스퀘어_ac Bold"/>
                        </a:rPr>
                        <a:t>Chat</a:t>
                      </a:r>
                    </a:p>
                  </a:txBody>
                  <a:tcPr>
                    <a:solidFill>
                      <a:srgbClr val="4A4878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>
                    <a:solidFill>
                      <a:srgbClr val="4A487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solidFill>
                            <a:schemeClr val="bg1"/>
                          </a:solidFill>
                          <a:latin typeface="나눔스퀘어_ac"/>
                          <a:ea typeface="나눔스퀘어_ac"/>
                        </a:rPr>
                        <a:t> _id</a:t>
                      </a:r>
                      <a:endParaRPr lang="ko-KR" altLang="en-US" sz="2400">
                        <a:solidFill>
                          <a:schemeClr val="bg1"/>
                        </a:solidFill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solidFill>
                            <a:schemeClr val="bg1"/>
                          </a:solidFill>
                          <a:latin typeface="나눔스퀘어_ac"/>
                          <a:ea typeface="나눔스퀘어_ac"/>
                        </a:rPr>
                        <a:t>ObjectId </a:t>
                      </a:r>
                      <a:endParaRPr lang="ko-KR" altLang="en-US" sz="2400">
                        <a:solidFill>
                          <a:schemeClr val="bg1"/>
                        </a:solidFill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rgbClr val="A3A1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profileimg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String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username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solidFill>
                            <a:schemeClr val="tx1"/>
                          </a:solidFill>
                          <a:latin typeface="나눔스퀘어_ac"/>
                          <a:ea typeface="나눔스퀘어_ac"/>
                        </a:rPr>
                        <a:t>String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 room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solidFill>
                            <a:schemeClr val="tx1"/>
                          </a:solidFill>
                          <a:latin typeface="나눔스퀘어_ac"/>
                          <a:ea typeface="나눔스퀘어_ac"/>
                        </a:rPr>
                        <a:t>ObjectId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message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String </a:t>
                      </a:r>
                      <a:endParaRPr lang="ko-KR" altLang="en-US" sz="2400">
                        <a:latin typeface="나눔스퀘어_ac"/>
                        <a:ea typeface="나눔스퀘어_ac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4509">
                <a:tc>
                  <a:txBody>
                    <a:bodyPr/>
                    <a:lstStyle/>
                    <a:p>
                      <a:pPr latinLnBrk="1">
                        <a:defRPr/>
                      </a:pPr>
                      <a:r>
                        <a:rPr lang="en-US" altLang="ko-KR" sz="2400">
                          <a:latin typeface="나눔스퀘어_ac"/>
                          <a:ea typeface="나눔스퀘어_ac"/>
                        </a:rPr>
                        <a:t>updatedAt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>
                        <a:defRPr/>
                      </a:pPr>
                      <a:r>
                        <a:rPr lang="en-US" altLang="ko-KR" sz="2400" dirty="0">
                          <a:latin typeface="나눔스퀘어_ac"/>
                          <a:ea typeface="나눔스퀘어_ac"/>
                        </a:rPr>
                        <a:t>Date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9829800" y="4261485"/>
            <a:ext cx="7696200" cy="45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/>
                <a:ea typeface="나눔스퀘어_ac"/>
              </a:rPr>
              <a:t>유저의 프로필 사진 정보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829800" y="5455265"/>
            <a:ext cx="7696200" cy="45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/>
                <a:ea typeface="나눔스퀘어_ac"/>
              </a:rPr>
              <a:t>해당 채팅을 보낸 방의 </a:t>
            </a:r>
            <a:r>
              <a:rPr lang="en-US" altLang="ko-KR" sz="2400">
                <a:latin typeface="나눔스퀘어_ac"/>
                <a:ea typeface="나눔스퀘어_ac"/>
              </a:rPr>
              <a:t>ObjectId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829800" y="4838700"/>
            <a:ext cx="7696200" cy="449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/>
                <a:ea typeface="나눔스퀘어_ac"/>
              </a:rPr>
              <a:t>유저 닉네임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829800" y="6057900"/>
            <a:ext cx="7696200" cy="44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/>
                <a:ea typeface="나눔스퀘어_ac"/>
              </a:rPr>
              <a:t>메시지</a:t>
            </a:r>
          </a:p>
        </p:txBody>
      </p:sp>
      <p:sp>
        <p:nvSpPr>
          <p:cNvPr id="59" name="TextBox 57"/>
          <p:cNvSpPr txBox="1"/>
          <p:nvPr/>
        </p:nvSpPr>
        <p:spPr>
          <a:xfrm>
            <a:off x="9829800" y="6671310"/>
            <a:ext cx="7696200" cy="453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o-KR" altLang="en-US" sz="2400">
                <a:latin typeface="나눔스퀘어_ac"/>
                <a:ea typeface="나눔스퀘어_ac"/>
              </a:rPr>
              <a:t>저장된 시간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불러오기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채팅방에 입장하면 해당 방의 </a:t>
            </a:r>
            <a:r>
              <a:rPr lang="en-US" altLang="ko-KR" sz="2200" kern="0" spc="-1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roomCode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로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에서 채팅내역을 찾아서 불러옵니다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채팅의 정보를 불러와서 각각을 하나의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object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 묶어서 할당합니다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F43D92-22A8-4A78-83B9-BDABB131036C}"/>
              </a:ext>
            </a:extLst>
          </p:cNvPr>
          <p:cNvSpPr txBox="1"/>
          <p:nvPr/>
        </p:nvSpPr>
        <p:spPr>
          <a:xfrm>
            <a:off x="2710359" y="2938204"/>
            <a:ext cx="210249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800" dirty="0"/>
              <a:t>Room</a:t>
            </a:r>
            <a:r>
              <a:rPr lang="ko-KR" altLang="en-US" sz="2800" dirty="0"/>
              <a:t> </a:t>
            </a:r>
            <a:r>
              <a:rPr lang="en-US" altLang="ko-KR" sz="2800" dirty="0"/>
              <a:t>1</a:t>
            </a:r>
            <a:r>
              <a:rPr lang="ko-KR" altLang="en-US" sz="2800" dirty="0"/>
              <a:t> 입장</a:t>
            </a:r>
            <a:endParaRPr lang="en-US" altLang="ko-KR" dirty="0"/>
          </a:p>
          <a:p>
            <a:pPr algn="ctr"/>
            <a:r>
              <a:rPr lang="en-US" altLang="ko-KR" dirty="0"/>
              <a:t>cbcb643a1a</a:t>
            </a:r>
            <a:endParaRPr lang="ko-KR" altLang="en-US" dirty="0"/>
          </a:p>
        </p:txBody>
      </p:sp>
      <p:pic>
        <p:nvPicPr>
          <p:cNvPr id="5" name="그래픽 4" descr="직선 화살표">
            <a:extLst>
              <a:ext uri="{FF2B5EF4-FFF2-40B4-BE49-F238E27FC236}">
                <a16:creationId xmlns:a16="http://schemas.microsoft.com/office/drawing/2014/main" id="{9769883D-75DC-43FA-A13E-E6F4CAC1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00000">
            <a:off x="4918847" y="3731065"/>
            <a:ext cx="1483813" cy="914400"/>
          </a:xfrm>
          <a:prstGeom prst="rect">
            <a:avLst/>
          </a:prstGeom>
        </p:spPr>
      </p:pic>
      <p:pic>
        <p:nvPicPr>
          <p:cNvPr id="20" name="그래픽 19" descr="직선 화살표">
            <a:extLst>
              <a:ext uri="{FF2B5EF4-FFF2-40B4-BE49-F238E27FC236}">
                <a16:creationId xmlns:a16="http://schemas.microsoft.com/office/drawing/2014/main" id="{8A88A48A-23EC-46D0-A423-CDAC254DF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900000">
            <a:off x="4918849" y="6630868"/>
            <a:ext cx="1483813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582F8C-2EE9-4A50-81D9-1E10944B5200}"/>
              </a:ext>
            </a:extLst>
          </p:cNvPr>
          <p:cNvSpPr txBox="1"/>
          <p:nvPr/>
        </p:nvSpPr>
        <p:spPr>
          <a:xfrm>
            <a:off x="1194099" y="7886700"/>
            <a:ext cx="65021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[ { msg 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메시지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sender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보낸사람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</a:t>
            </a:r>
            <a:r>
              <a:rPr lang="en-US" altLang="ko-KR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img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프로필사진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time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보낸시간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}</a:t>
            </a:r>
          </a:p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 { msg 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메시지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sender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보낸사람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</a:t>
            </a:r>
            <a:r>
              <a:rPr lang="en-US" altLang="ko-KR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img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프로필사진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time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보낸시간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}</a:t>
            </a:r>
            <a:endParaRPr lang="ko-KR" altLang="en-US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…</a:t>
            </a:r>
          </a:p>
          <a:p>
            <a:pPr algn="ctr"/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   { msg 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메시지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sender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보낸사람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</a:t>
            </a:r>
            <a:r>
              <a:rPr lang="en-US" altLang="ko-KR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img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: </a:t>
            </a:r>
            <a:r>
              <a: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프로필사진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, time : </a:t>
            </a:r>
            <a:r>
              <a:rPr lang="ko-KR" altLang="en-US" kern="0" spc="-100" dirty="0" err="1">
                <a:solidFill>
                  <a:srgbClr val="000000"/>
                </a:solidFill>
                <a:ea typeface="나눔스퀘어_ac" panose="020B0600000101010101" pitchFamily="50" charset="-127"/>
              </a:rPr>
              <a:t>보낸시간</a:t>
            </a:r>
            <a:r>
              <a:rPr lang="en-US" altLang="ko-KR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 } ]</a:t>
            </a:r>
            <a:endParaRPr lang="ko-KR" altLang="en-US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  <a:p>
            <a:pPr algn="ctr"/>
            <a:endParaRPr lang="ko-KR" altLang="en-US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D273BCC-CB52-46A6-A345-7DB03BC4EF24}"/>
              </a:ext>
            </a:extLst>
          </p:cNvPr>
          <p:cNvGrpSpPr/>
          <p:nvPr/>
        </p:nvGrpSpPr>
        <p:grpSpPr>
          <a:xfrm>
            <a:off x="6796239" y="5056620"/>
            <a:ext cx="2590800" cy="1447800"/>
            <a:chOff x="6796239" y="5013707"/>
            <a:chExt cx="2590800" cy="1447800"/>
          </a:xfrm>
        </p:grpSpPr>
        <p:sp>
          <p:nvSpPr>
            <p:cNvPr id="7" name="말풍선: 타원형 6">
              <a:extLst>
                <a:ext uri="{FF2B5EF4-FFF2-40B4-BE49-F238E27FC236}">
                  <a16:creationId xmlns:a16="http://schemas.microsoft.com/office/drawing/2014/main" id="{48E0E5CC-1FA4-46B2-9552-9333C1475423}"/>
                </a:ext>
              </a:extLst>
            </p:cNvPr>
            <p:cNvSpPr/>
            <p:nvPr/>
          </p:nvSpPr>
          <p:spPr>
            <a:xfrm>
              <a:off x="6796239" y="5013707"/>
              <a:ext cx="2590800" cy="1447800"/>
            </a:xfrm>
            <a:prstGeom prst="wedgeEllipseCallout">
              <a:avLst>
                <a:gd name="adj1" fmla="val 27554"/>
                <a:gd name="adj2" fmla="val 56388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b="1" dirty="0">
                  <a:solidFill>
                    <a:schemeClr val="tx1"/>
                  </a:solidFill>
                </a:rPr>
                <a:t>채팅 정보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32BE57E-431B-4EAE-8ECF-E646D468E2FE}"/>
                </a:ext>
              </a:extLst>
            </p:cNvPr>
            <p:cNvSpPr txBox="1"/>
            <p:nvPr/>
          </p:nvSpPr>
          <p:spPr>
            <a:xfrm>
              <a:off x="7877478" y="5155168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dirty="0">
                  <a:latin typeface="나눔스퀘어_ac" panose="020B0600000101010101" pitchFamily="50" charset="-127"/>
                  <a:ea typeface="나눔스퀘어_ac" panose="020B0600000101010101" pitchFamily="50" charset="-127"/>
                </a:rPr>
                <a:t>DB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969864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8633730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불러오기 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_ 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 구분하기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이렇게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에서 불러온 채팅 정보를 보낸 사람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(sender)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따라 구분합니다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보낸 사람이 자신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(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로그인한 사람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)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이면 채팅은 오른쪽에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아니면 왼쪽에 정렬 시켰습니다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시스템 메시지일 경우 가운데에 나오도록 하였습니다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다른 사람의 경우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사진과 이름도 함께 나타냈습니다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6" name="말풍선: 타원형 15">
            <a:extLst>
              <a:ext uri="{FF2B5EF4-FFF2-40B4-BE49-F238E27FC236}">
                <a16:creationId xmlns:a16="http://schemas.microsoft.com/office/drawing/2014/main" id="{F0B8337F-DC28-405D-9357-460ED0BFF322}"/>
              </a:ext>
            </a:extLst>
          </p:cNvPr>
          <p:cNvSpPr/>
          <p:nvPr/>
        </p:nvSpPr>
        <p:spPr>
          <a:xfrm>
            <a:off x="4561779" y="2568119"/>
            <a:ext cx="2590800" cy="1447800"/>
          </a:xfrm>
          <a:prstGeom prst="wedgeEllipseCallout">
            <a:avLst>
              <a:gd name="adj1" fmla="val 27554"/>
              <a:gd name="adj2" fmla="val 56388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tx1"/>
                </a:solidFill>
              </a:rPr>
              <a:t>채팅 정보</a:t>
            </a:r>
            <a:endParaRPr lang="en-US" altLang="ko-KR" sz="2800" b="1" dirty="0">
              <a:solidFill>
                <a:schemeClr val="tx1"/>
              </a:solidFill>
            </a:endParaRPr>
          </a:p>
        </p:txBody>
      </p:sp>
      <p:pic>
        <p:nvPicPr>
          <p:cNvPr id="18" name="그래픽 17" descr="직선 화살표">
            <a:extLst>
              <a:ext uri="{FF2B5EF4-FFF2-40B4-BE49-F238E27FC236}">
                <a16:creationId xmlns:a16="http://schemas.microsoft.com/office/drawing/2014/main" id="{AED3C3BE-FFE0-4A08-90D7-21D4C1675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500000">
            <a:off x="7298473" y="6324228"/>
            <a:ext cx="1483813" cy="914400"/>
          </a:xfrm>
          <a:prstGeom prst="rect">
            <a:avLst/>
          </a:prstGeom>
        </p:spPr>
      </p:pic>
      <p:pic>
        <p:nvPicPr>
          <p:cNvPr id="19" name="그래픽 18" descr="직선 화살표">
            <a:extLst>
              <a:ext uri="{FF2B5EF4-FFF2-40B4-BE49-F238E27FC236}">
                <a16:creationId xmlns:a16="http://schemas.microsoft.com/office/drawing/2014/main" id="{6BA7CDA6-C15C-4188-938A-F4BA0A5BB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900000">
            <a:off x="2927357" y="6413784"/>
            <a:ext cx="1483813" cy="914400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DFC4C50E-9FE8-4629-866F-17161571BC40}"/>
              </a:ext>
            </a:extLst>
          </p:cNvPr>
          <p:cNvGrpSpPr/>
          <p:nvPr/>
        </p:nvGrpSpPr>
        <p:grpSpPr>
          <a:xfrm>
            <a:off x="1343115" y="7767950"/>
            <a:ext cx="3749383" cy="936721"/>
            <a:chOff x="1417652" y="5527880"/>
            <a:chExt cx="3749383" cy="936721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BC1259B8-1F8D-4174-9602-5711E5DC6222}"/>
                </a:ext>
              </a:extLst>
            </p:cNvPr>
            <p:cNvSpPr/>
            <p:nvPr/>
          </p:nvSpPr>
          <p:spPr>
            <a:xfrm>
              <a:off x="2491989" y="5943700"/>
              <a:ext cx="2057400" cy="520901"/>
            </a:xfrm>
            <a:prstGeom prst="roundRect">
              <a:avLst/>
            </a:prstGeom>
            <a:solidFill>
              <a:srgbClr val="F1EBF7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</a:rPr>
                <a:t>메시지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77B8FCA-B3D5-4897-8CD1-01337EA31C92}"/>
                </a:ext>
              </a:extLst>
            </p:cNvPr>
            <p:cNvSpPr txBox="1"/>
            <p:nvPr/>
          </p:nvSpPr>
          <p:spPr>
            <a:xfrm>
              <a:off x="2491989" y="5527880"/>
              <a:ext cx="11608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/>
                <a:t>보낸 사람</a:t>
              </a:r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F6797DF-AE61-4DB6-9113-9D33CA13798A}"/>
                </a:ext>
              </a:extLst>
            </p:cNvPr>
            <p:cNvSpPr/>
            <p:nvPr/>
          </p:nvSpPr>
          <p:spPr>
            <a:xfrm>
              <a:off x="1417652" y="5535127"/>
              <a:ext cx="929474" cy="92947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>
                      <a:lumMod val="50000"/>
                    </a:schemeClr>
                  </a:solidFill>
                </a:rPr>
                <a:t>사진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6A8946-5799-4F8F-A2EA-9B60D8CABA9F}"/>
                </a:ext>
              </a:extLst>
            </p:cNvPr>
            <p:cNvSpPr txBox="1"/>
            <p:nvPr/>
          </p:nvSpPr>
          <p:spPr>
            <a:xfrm>
              <a:off x="4572000" y="6126047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/>
                <a:t>시간</a:t>
              </a: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22B16807-246A-46ED-B3AA-D313E610C4B1}"/>
              </a:ext>
            </a:extLst>
          </p:cNvPr>
          <p:cNvGrpSpPr/>
          <p:nvPr/>
        </p:nvGrpSpPr>
        <p:grpSpPr>
          <a:xfrm>
            <a:off x="7546758" y="8115300"/>
            <a:ext cx="2683036" cy="559101"/>
            <a:chOff x="6765764" y="5905500"/>
            <a:chExt cx="2683036" cy="559101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0B8A9CC8-8BE1-4269-93C0-C48D3A1BB7A1}"/>
                </a:ext>
              </a:extLst>
            </p:cNvPr>
            <p:cNvSpPr/>
            <p:nvPr/>
          </p:nvSpPr>
          <p:spPr>
            <a:xfrm>
              <a:off x="7391400" y="5905500"/>
              <a:ext cx="2057400" cy="520901"/>
            </a:xfrm>
            <a:prstGeom prst="roundRect">
              <a:avLst/>
            </a:prstGeom>
            <a:solidFill>
              <a:srgbClr val="D6C8E3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</a:rPr>
                <a:t>메시지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BA8707A-9365-4717-B1CE-B02D91963372}"/>
                </a:ext>
              </a:extLst>
            </p:cNvPr>
            <p:cNvSpPr txBox="1"/>
            <p:nvPr/>
          </p:nvSpPr>
          <p:spPr>
            <a:xfrm>
              <a:off x="6765764" y="6126047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dirty="0"/>
                <a:t>시간</a:t>
              </a:r>
            </a:p>
          </p:txBody>
        </p:sp>
      </p:grpSp>
      <p:pic>
        <p:nvPicPr>
          <p:cNvPr id="32" name="그래픽 31" descr="직선 화살표">
            <a:extLst>
              <a:ext uri="{FF2B5EF4-FFF2-40B4-BE49-F238E27FC236}">
                <a16:creationId xmlns:a16="http://schemas.microsoft.com/office/drawing/2014/main" id="{97EF1256-9403-4D3D-B833-85828ABF9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5391706" y="4250235"/>
            <a:ext cx="930946" cy="9144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A7BB02A-2A2B-4211-91D2-7C495E47BF79}"/>
              </a:ext>
            </a:extLst>
          </p:cNvPr>
          <p:cNvSpPr txBox="1"/>
          <p:nvPr/>
        </p:nvSpPr>
        <p:spPr>
          <a:xfrm>
            <a:off x="5222230" y="5486400"/>
            <a:ext cx="1269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sender</a:t>
            </a:r>
            <a:endParaRPr lang="ko-KR" altLang="en-US" sz="3200" b="1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</p:txBody>
      </p:sp>
      <p:sp>
        <p:nvSpPr>
          <p:cNvPr id="24" name="Object 5">
            <a:extLst>
              <a:ext uri="{FF2B5EF4-FFF2-40B4-BE49-F238E27FC236}">
                <a16:creationId xmlns:a16="http://schemas.microsoft.com/office/drawing/2014/main" id="{4534434D-C0A8-496B-998B-606D4CBFE932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Object 6">
            <a:extLst>
              <a:ext uri="{FF2B5EF4-FFF2-40B4-BE49-F238E27FC236}">
                <a16:creationId xmlns:a16="http://schemas.microsoft.com/office/drawing/2014/main" id="{399EFB19-6652-4FE6-9EFA-02703AE6793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17377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0F4F361-6A5E-4911-8026-DE2C69F29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211" y="2945402"/>
            <a:ext cx="3951789" cy="5795491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6914181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이전 채팅 불러오기 </a:t>
            </a:r>
            <a:r>
              <a:rPr lang="en-US" altLang="ko-KR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_ 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결과 화면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6210298" y="2245011"/>
            <a:ext cx="10205424" cy="14465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이러한 방식으로 채팅방에 입장할 때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이전의 채팅내용을 불러옵니다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8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또한 채팅 입력을 통해 메시지를 보내면 부모의 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socket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을 통해 메시지를 주고 받을 수 있게 됩니다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1743212-1DFA-4DD8-8DE8-147ED81758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785" y="2968262"/>
            <a:ext cx="3924640" cy="6005080"/>
          </a:xfrm>
          <a:prstGeom prst="rect">
            <a:avLst/>
          </a:prstGeom>
        </p:spPr>
      </p:pic>
      <p:sp>
        <p:nvSpPr>
          <p:cNvPr id="15" name="Object 5">
            <a:extLst>
              <a:ext uri="{FF2B5EF4-FFF2-40B4-BE49-F238E27FC236}">
                <a16:creationId xmlns:a16="http://schemas.microsoft.com/office/drawing/2014/main" id="{92BFBE0A-CB6C-4533-9E51-C4A51133F78A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FC05593A-B92F-4DC1-A872-28910CB455B0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7084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3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/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3600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안내 메시지</a:t>
            </a:r>
          </a:p>
        </p:txBody>
      </p:sp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809940" y="2933700"/>
            <a:ext cx="4295460" cy="5943600"/>
          </a:xfrm>
          <a:prstGeom prst="rect">
            <a:avLst/>
          </a:prstGeom>
        </p:spPr>
      </p:pic>
      <p:sp>
        <p:nvSpPr>
          <p:cNvPr id="57" name="Object 23"/>
          <p:cNvSpPr txBox="1"/>
          <p:nvPr/>
        </p:nvSpPr>
        <p:spPr>
          <a:xfrm>
            <a:off x="6177576" y="2095500"/>
            <a:ext cx="10205424" cy="144650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클라이언트    서버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: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방 참가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or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 퇴장 이벤트를 감지하여 해당 이벤트에 대한 메시지를 전달합니다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.</a:t>
            </a:r>
          </a:p>
          <a:p>
            <a:pPr algn="just">
              <a:defRPr/>
            </a:pPr>
            <a:endParaRPr lang="ko-KR" altLang="en-US" sz="2200" kern="0" spc="-100" dirty="0">
              <a:solidFill>
                <a:srgbClr val="000000"/>
              </a:solidFill>
              <a:latin typeface="나눔스퀘어_ac"/>
              <a:ea typeface="나눔스퀘어_ac"/>
              <a:cs typeface="에스코어 드림 4 Regular"/>
            </a:endParaRPr>
          </a:p>
          <a:p>
            <a:pPr algn="just">
              <a:defRPr/>
            </a:pP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서버   클라이언트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: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클라이언트로 부터 전달받은 메시지를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에 저장한 후 클라이언트가 채팅 메시지를 요청할 때 해당 메시지도 같이 전달합니다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/>
                <a:ea typeface="나눔스퀘어_ac"/>
                <a:cs typeface="에스코어 드림 4 Regular"/>
              </a:rPr>
              <a:t>.</a:t>
            </a:r>
          </a:p>
        </p:txBody>
      </p:sp>
      <p:sp>
        <p:nvSpPr>
          <p:cNvPr id="14" name="화살표: 오른쪽 13">
            <a:extLst>
              <a:ext uri="{FF2B5EF4-FFF2-40B4-BE49-F238E27FC236}">
                <a16:creationId xmlns:a16="http://schemas.microsoft.com/office/drawing/2014/main" id="{FFCA4FB1-CF62-491A-AC85-3EEE87BEBF83}"/>
              </a:ext>
            </a:extLst>
          </p:cNvPr>
          <p:cNvSpPr/>
          <p:nvPr/>
        </p:nvSpPr>
        <p:spPr>
          <a:xfrm>
            <a:off x="7441894" y="2171700"/>
            <a:ext cx="228600" cy="2587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92133A7C-235D-4038-BAEF-92F4471D4771}"/>
              </a:ext>
            </a:extLst>
          </p:cNvPr>
          <p:cNvSpPr/>
          <p:nvPr/>
        </p:nvSpPr>
        <p:spPr>
          <a:xfrm>
            <a:off x="6781800" y="2872740"/>
            <a:ext cx="228600" cy="2587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Object 5">
            <a:extLst>
              <a:ext uri="{FF2B5EF4-FFF2-40B4-BE49-F238E27FC236}">
                <a16:creationId xmlns:a16="http://schemas.microsoft.com/office/drawing/2014/main" id="{CBE2F416-2F76-45E9-8D8C-46FA48D65850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BBF50A66-84C7-47EA-AE01-812A0CC77D04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0F4F361-6A5E-4911-8026-DE2C69F29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211" y="2945402"/>
            <a:ext cx="3951789" cy="5795491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9863C5B3-0992-4DBB-A17B-EF7B4DBBB15B}"/>
              </a:ext>
            </a:extLst>
          </p:cNvPr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 cstate="print"/>
            <a:srcRect l="19501" t="22769" r="20814" b="22873"/>
            <a:stretch/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pic>
        <p:nvPicPr>
          <p:cNvPr id="52" name="Object 20">
            <a:extLst>
              <a:ext uri="{FF2B5EF4-FFF2-40B4-BE49-F238E27FC236}">
                <a16:creationId xmlns:a16="http://schemas.microsoft.com/office/drawing/2014/main" id="{5F2DB65A-E990-4847-8B5A-9E4C050667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4199448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메시지 수</a:t>
            </a:r>
            <a:endParaRPr lang="en-US" sz="36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6210298" y="2245852"/>
            <a:ext cx="10205424" cy="144650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메신저에서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참여하고 있는 채팅이 많아지거나 잠시 자리를 비우는 등의 이유로 사용자가 실시간으로 메시지를 확인하지 못하는 경우가 발생합니다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8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이런 경우를 위해 사용자가 직접 확인하지 못한 메시지들을 안 읽은 메시지로 구분하여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</a:t>
            </a:r>
            <a:r>
              <a:rPr lang="ko-KR" altLang="en-US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각 채팅별로 그 개수를 나타내어 사용자가 최신 메시지를 확인하였는지 파악할 수 있도록 합니다</a:t>
            </a:r>
            <a:r>
              <a:rPr lang="en-US" altLang="ko-KR" sz="28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120F9C9F-6B22-4095-BBF5-C51935985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668" y="2945402"/>
            <a:ext cx="3951789" cy="5795491"/>
          </a:xfrm>
          <a:prstGeom prst="rect">
            <a:avLst/>
          </a:prstGeom>
        </p:spPr>
      </p:pic>
      <p:sp>
        <p:nvSpPr>
          <p:cNvPr id="15" name="Object 5">
            <a:extLst>
              <a:ext uri="{FF2B5EF4-FFF2-40B4-BE49-F238E27FC236}">
                <a16:creationId xmlns:a16="http://schemas.microsoft.com/office/drawing/2014/main" id="{15B0660A-8AC1-4290-8371-773E6262AC70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C2BAB504-AF39-4C0B-B82A-D0AA309EF692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0314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73CD791-3BDF-461D-989D-7456AE20C945}"/>
              </a:ext>
            </a:extLst>
          </p:cNvPr>
          <p:cNvGrpSpPr/>
          <p:nvPr/>
        </p:nvGrpSpPr>
        <p:grpSpPr>
          <a:xfrm>
            <a:off x="5581650" y="3304235"/>
            <a:ext cx="4800600" cy="936185"/>
            <a:chOff x="4343400" y="2705100"/>
            <a:chExt cx="4800600" cy="936185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5B2AD290-AC2C-4397-BEA0-BC1C778B9B80}"/>
                </a:ext>
              </a:extLst>
            </p:cNvPr>
            <p:cNvSpPr/>
            <p:nvPr/>
          </p:nvSpPr>
          <p:spPr>
            <a:xfrm>
              <a:off x="4343400" y="2705100"/>
              <a:ext cx="4800600" cy="4245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1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FD1C7A2E-F155-4D7E-AAB4-C820E44BB1C3}"/>
                </a:ext>
              </a:extLst>
            </p:cNvPr>
            <p:cNvSpPr/>
            <p:nvPr/>
          </p:nvSpPr>
          <p:spPr>
            <a:xfrm>
              <a:off x="4343400" y="3216714"/>
              <a:ext cx="4800600" cy="4245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2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</p:grp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이를 위해서 채팅방에서 나갈 때 나간 시간을 기록하여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 저장합니다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안 읽은 메시지는 그 </a:t>
            </a:r>
            <a:r>
              <a:rPr lang="ko-KR" altLang="en-US" sz="2200" u="sng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나간 시간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을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 있는 채팅들의 시간과 비교하여 이후의 메시지의 개수를 세는 방식으로 파악하였습니다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에 있는 것들을 비교할 때 일일이 비교하지 않아도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$</a:t>
            </a:r>
            <a:r>
              <a:rPr lang="en-US" altLang="ko-KR" sz="2200" kern="0" spc="-1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gte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라는 것을 쓰면 편하게 구할 수 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이렇게 파악한 안 읽은 메시지는 방이름과 함께 묶어서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object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로 반환합니다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8CAF559-E271-4D02-94AA-C745F80E37E9}"/>
              </a:ext>
            </a:extLst>
          </p:cNvPr>
          <p:cNvSpPr/>
          <p:nvPr/>
        </p:nvSpPr>
        <p:spPr>
          <a:xfrm>
            <a:off x="5365528" y="4635673"/>
            <a:ext cx="5212421" cy="46099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채팅 나감</a:t>
            </a:r>
          </a:p>
        </p:txBody>
      </p:sp>
      <p:sp>
        <p:nvSpPr>
          <p:cNvPr id="10" name="말풍선: 타원형 9">
            <a:extLst>
              <a:ext uri="{FF2B5EF4-FFF2-40B4-BE49-F238E27FC236}">
                <a16:creationId xmlns:a16="http://schemas.microsoft.com/office/drawing/2014/main" id="{E681554C-9064-40D3-B8D1-27354EC3B4FD}"/>
              </a:ext>
            </a:extLst>
          </p:cNvPr>
          <p:cNvSpPr/>
          <p:nvPr/>
        </p:nvSpPr>
        <p:spPr>
          <a:xfrm>
            <a:off x="1123372" y="3728806"/>
            <a:ext cx="2971800" cy="1500205"/>
          </a:xfrm>
          <a:prstGeom prst="wedgeEllipseCallout">
            <a:avLst>
              <a:gd name="adj1" fmla="val 85866"/>
              <a:gd name="adj2" fmla="val 221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나간 시간 기록</a:t>
            </a:r>
          </a:p>
        </p:txBody>
      </p:sp>
      <p:sp>
        <p:nvSpPr>
          <p:cNvPr id="11" name="왼쪽 중괄호 10">
            <a:extLst>
              <a:ext uri="{FF2B5EF4-FFF2-40B4-BE49-F238E27FC236}">
                <a16:creationId xmlns:a16="http://schemas.microsoft.com/office/drawing/2014/main" id="{CEB8B4BB-27ED-4FF0-80F0-244091BB8A4F}"/>
              </a:ext>
            </a:extLst>
          </p:cNvPr>
          <p:cNvSpPr/>
          <p:nvPr/>
        </p:nvSpPr>
        <p:spPr>
          <a:xfrm>
            <a:off x="4725910" y="5456039"/>
            <a:ext cx="228600" cy="173829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CEAEB6-1625-4A11-8B23-DCD4DA032A25}"/>
              </a:ext>
            </a:extLst>
          </p:cNvPr>
          <p:cNvSpPr txBox="1"/>
          <p:nvPr/>
        </p:nvSpPr>
        <p:spPr>
          <a:xfrm>
            <a:off x="2362200" y="6112902"/>
            <a:ext cx="23535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안 읽은 메시지 </a:t>
            </a:r>
            <a:r>
              <a:rPr lang="en-US" altLang="ko-KR" sz="2200" kern="0" spc="-100" dirty="0">
                <a:solidFill>
                  <a:srgbClr val="FF0000"/>
                </a:solidFill>
                <a:ea typeface="나눔스퀘어_ac" panose="020B0600000101010101" pitchFamily="50" charset="-127"/>
              </a:rPr>
              <a:t>3</a:t>
            </a:r>
            <a:r>
              <a:rPr lang="ko-KR" altLang="en-US" sz="2200" kern="0" spc="-100" dirty="0">
                <a:solidFill>
                  <a:srgbClr val="FF0000"/>
                </a:solidFill>
                <a:ea typeface="나눔스퀘어_ac" panose="020B0600000101010101" pitchFamily="50" charset="-127"/>
              </a:rPr>
              <a:t>개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ADE1668-B5F0-4BF8-A9F8-42C4D66B70D9}"/>
              </a:ext>
            </a:extLst>
          </p:cNvPr>
          <p:cNvSpPr/>
          <p:nvPr/>
        </p:nvSpPr>
        <p:spPr>
          <a:xfrm>
            <a:off x="6912105" y="2568119"/>
            <a:ext cx="2119266" cy="57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rPr>
              <a:t>[ Room 1 ]</a:t>
            </a:r>
            <a:endParaRPr lang="ko-KR" altLang="en-US" sz="2200" kern="0" spc="-100" dirty="0">
              <a:solidFill>
                <a:srgbClr val="000000"/>
              </a:solidFill>
              <a:ea typeface="나눔스퀘어_ac" panose="020B0600000101010101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298B49-6383-4052-A06E-5B28A3B886F1}"/>
              </a:ext>
            </a:extLst>
          </p:cNvPr>
          <p:cNvSpPr txBox="1"/>
          <p:nvPr/>
        </p:nvSpPr>
        <p:spPr>
          <a:xfrm>
            <a:off x="2853857" y="8346860"/>
            <a:ext cx="600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/>
              <a:t>{ </a:t>
            </a:r>
            <a:r>
              <a:rPr lang="en-US" altLang="ko-KR" sz="2800" dirty="0" err="1"/>
              <a:t>roomName</a:t>
            </a:r>
            <a:r>
              <a:rPr lang="en-US" altLang="ko-KR" sz="2800" dirty="0"/>
              <a:t> : Room1, </a:t>
            </a:r>
            <a:r>
              <a:rPr lang="en-US" altLang="ko-KR" sz="2800" dirty="0" err="1"/>
              <a:t>unreadcount</a:t>
            </a:r>
            <a:r>
              <a:rPr lang="en-US" altLang="ko-KR" sz="2800" dirty="0"/>
              <a:t> : 3 }</a:t>
            </a:r>
            <a:endParaRPr lang="ko-KR" altLang="en-US" sz="2800" dirty="0"/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C975A18F-937D-404D-9446-DFACE32FDA79}"/>
              </a:ext>
            </a:extLst>
          </p:cNvPr>
          <p:cNvGrpSpPr/>
          <p:nvPr/>
        </p:nvGrpSpPr>
        <p:grpSpPr>
          <a:xfrm>
            <a:off x="4953000" y="3327910"/>
            <a:ext cx="648593" cy="890857"/>
            <a:chOff x="4931758" y="3327910"/>
            <a:chExt cx="648593" cy="89085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9913C9B-B269-4B24-920C-98A2611FF12F}"/>
                </a:ext>
              </a:extLst>
            </p:cNvPr>
            <p:cNvSpPr txBox="1"/>
            <p:nvPr/>
          </p:nvSpPr>
          <p:spPr>
            <a:xfrm>
              <a:off x="4934020" y="33279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>
                  <a:solidFill>
                    <a:schemeClr val="bg1">
                      <a:lumMod val="65000"/>
                    </a:schemeClr>
                  </a:solidFill>
                </a:rPr>
                <a:t>읽음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DD1FBD6-0D87-41FE-8CD7-A629CC7DC21F}"/>
                </a:ext>
              </a:extLst>
            </p:cNvPr>
            <p:cNvSpPr txBox="1"/>
            <p:nvPr/>
          </p:nvSpPr>
          <p:spPr>
            <a:xfrm>
              <a:off x="4931758" y="384943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>
                  <a:solidFill>
                    <a:schemeClr val="bg1">
                      <a:lumMod val="65000"/>
                    </a:schemeClr>
                  </a:solidFill>
                </a:rPr>
                <a:t>읽음</a:t>
              </a: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D306A7F-3558-421D-AFCF-FE179EAA0A0F}"/>
              </a:ext>
            </a:extLst>
          </p:cNvPr>
          <p:cNvGrpSpPr/>
          <p:nvPr/>
        </p:nvGrpSpPr>
        <p:grpSpPr>
          <a:xfrm>
            <a:off x="4976734" y="5555959"/>
            <a:ext cx="585866" cy="1535173"/>
            <a:chOff x="5052934" y="5555959"/>
            <a:chExt cx="585866" cy="153517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8C3B56-346B-4CF8-AD56-B78EF85A06DB}"/>
                </a:ext>
              </a:extLst>
            </p:cNvPr>
            <p:cNvSpPr txBox="1"/>
            <p:nvPr/>
          </p:nvSpPr>
          <p:spPr>
            <a:xfrm>
              <a:off x="5052934" y="5555959"/>
              <a:ext cx="585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</a:rPr>
                <a:t>new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40A255A-4230-4A3B-8202-65B3166001C6}"/>
                </a:ext>
              </a:extLst>
            </p:cNvPr>
            <p:cNvSpPr txBox="1"/>
            <p:nvPr/>
          </p:nvSpPr>
          <p:spPr>
            <a:xfrm>
              <a:off x="5052934" y="6144263"/>
              <a:ext cx="585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</a:rPr>
                <a:t>new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B8D30B0-19B0-49EC-B351-0AEA22434048}"/>
                </a:ext>
              </a:extLst>
            </p:cNvPr>
            <p:cNvSpPr txBox="1"/>
            <p:nvPr/>
          </p:nvSpPr>
          <p:spPr>
            <a:xfrm>
              <a:off x="5052934" y="6721800"/>
              <a:ext cx="5858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solidFill>
                    <a:srgbClr val="FF0000"/>
                  </a:solidFill>
                </a:rPr>
                <a:t>new</a:t>
              </a:r>
              <a:endParaRPr lang="ko-KR" altLang="en-US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7" name="그래픽 36" descr="반시계 방향으로 굽은 화살표">
            <a:extLst>
              <a:ext uri="{FF2B5EF4-FFF2-40B4-BE49-F238E27FC236}">
                <a16:creationId xmlns:a16="http://schemas.microsoft.com/office/drawing/2014/main" id="{3052D900-498D-4893-85A5-C097367A9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018022">
            <a:off x="3210228" y="6972121"/>
            <a:ext cx="1034117" cy="1034117"/>
          </a:xfrm>
          <a:prstGeom prst="rect">
            <a:avLst/>
          </a:prstGeom>
        </p:spPr>
      </p:pic>
      <p:grpSp>
        <p:nvGrpSpPr>
          <p:cNvPr id="39" name="그룹 38">
            <a:extLst>
              <a:ext uri="{FF2B5EF4-FFF2-40B4-BE49-F238E27FC236}">
                <a16:creationId xmlns:a16="http://schemas.microsoft.com/office/drawing/2014/main" id="{B8D0193B-01D9-40B5-908B-82D7F8E0A7C0}"/>
              </a:ext>
            </a:extLst>
          </p:cNvPr>
          <p:cNvGrpSpPr/>
          <p:nvPr/>
        </p:nvGrpSpPr>
        <p:grpSpPr>
          <a:xfrm>
            <a:off x="5580281" y="3319850"/>
            <a:ext cx="4782919" cy="931929"/>
            <a:chOff x="5580281" y="3319850"/>
            <a:chExt cx="4782919" cy="931929"/>
          </a:xfrm>
          <a:noFill/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570A8042-D015-47D6-B067-AB15F2D9F0D1}"/>
                </a:ext>
              </a:extLst>
            </p:cNvPr>
            <p:cNvSpPr/>
            <p:nvPr/>
          </p:nvSpPr>
          <p:spPr>
            <a:xfrm>
              <a:off x="5580281" y="3319850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1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79E9E969-686E-4D24-82C6-A8E61DEA5E19}"/>
                </a:ext>
              </a:extLst>
            </p:cNvPr>
            <p:cNvSpPr/>
            <p:nvPr/>
          </p:nvSpPr>
          <p:spPr>
            <a:xfrm>
              <a:off x="5580281" y="3842823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2</a:t>
              </a:r>
              <a:endParaRPr lang="ko-KR" altLang="en-US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A7E460A2-D0E2-45BE-A395-28647B1EB950}"/>
              </a:ext>
            </a:extLst>
          </p:cNvPr>
          <p:cNvGrpSpPr/>
          <p:nvPr/>
        </p:nvGrpSpPr>
        <p:grpSpPr>
          <a:xfrm>
            <a:off x="5580280" y="5546597"/>
            <a:ext cx="4782919" cy="1467198"/>
            <a:chOff x="5618381" y="5546597"/>
            <a:chExt cx="4782919" cy="1467198"/>
          </a:xfrm>
          <a:solidFill>
            <a:srgbClr val="FFFF00"/>
          </a:solidFill>
        </p:grpSpPr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id="{C0BF295D-F429-4ABA-9261-EAF6D90EBEBE}"/>
                </a:ext>
              </a:extLst>
            </p:cNvPr>
            <p:cNvSpPr/>
            <p:nvPr/>
          </p:nvSpPr>
          <p:spPr>
            <a:xfrm>
              <a:off x="5618381" y="5546597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3</a:t>
              </a:r>
              <a:endPara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id="{EA79703B-0F41-498A-BD09-AFC5C8D4AD7B}"/>
                </a:ext>
              </a:extLst>
            </p:cNvPr>
            <p:cNvSpPr/>
            <p:nvPr/>
          </p:nvSpPr>
          <p:spPr>
            <a:xfrm>
              <a:off x="5618381" y="6075718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4</a:t>
              </a:r>
              <a:endPara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id="{B6A39B3C-2003-4CBC-8176-684A84CD9B53}"/>
                </a:ext>
              </a:extLst>
            </p:cNvPr>
            <p:cNvSpPr/>
            <p:nvPr/>
          </p:nvSpPr>
          <p:spPr>
            <a:xfrm>
              <a:off x="5618381" y="6604839"/>
              <a:ext cx="4782919" cy="408956"/>
            </a:xfrm>
            <a:prstGeom prst="round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채팅 </a:t>
              </a:r>
              <a:r>
                <a:rPr lang="en-US" altLang="ko-KR" sz="2200" kern="0" spc="-100" dirty="0">
                  <a:solidFill>
                    <a:srgbClr val="000000"/>
                  </a:solidFill>
                  <a:ea typeface="나눔스퀘어_ac" panose="020B0600000101010101" pitchFamily="50" charset="-127"/>
                </a:rPr>
                <a:t>5</a:t>
              </a:r>
              <a:endParaRPr lang="ko-KR" altLang="en-US" sz="2200" kern="0" spc="-100" dirty="0">
                <a:solidFill>
                  <a:srgbClr val="000000"/>
                </a:solidFill>
                <a:ea typeface="나눔스퀘어_ac" panose="020B0600000101010101" pitchFamily="50" charset="-127"/>
              </a:endParaRPr>
            </a:p>
          </p:txBody>
        </p:sp>
      </p:grpSp>
      <p:sp>
        <p:nvSpPr>
          <p:cNvPr id="40" name="Object 5">
            <a:extLst>
              <a:ext uri="{FF2B5EF4-FFF2-40B4-BE49-F238E27FC236}">
                <a16:creationId xmlns:a16="http://schemas.microsoft.com/office/drawing/2014/main" id="{27FEB539-BCA9-41B3-8BB6-0595D28B3D06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42" name="Object 6">
            <a:extLst>
              <a:ext uri="{FF2B5EF4-FFF2-40B4-BE49-F238E27FC236}">
                <a16:creationId xmlns:a16="http://schemas.microsoft.com/office/drawing/2014/main" id="{C757C4EF-828E-4A94-857B-F8E044E4505E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43" name="Object 5">
            <a:extLst>
              <a:ext uri="{FF2B5EF4-FFF2-40B4-BE49-F238E27FC236}">
                <a16:creationId xmlns:a16="http://schemas.microsoft.com/office/drawing/2014/main" id="{CCE7E312-3B39-495F-9789-7B9EDCC09B8E}"/>
              </a:ext>
            </a:extLst>
          </p:cNvPr>
          <p:cNvSpPr txBox="1"/>
          <p:nvPr/>
        </p:nvSpPr>
        <p:spPr>
          <a:xfrm>
            <a:off x="5996670" y="754850"/>
            <a:ext cx="4199448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안 읽은 메시지 수</a:t>
            </a:r>
            <a:endParaRPr lang="en-US" sz="36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4437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유저정보  </a:t>
            </a: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_  </a:t>
            </a: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회원가입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5621000" y="912971"/>
            <a:ext cx="2160270" cy="8461058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users</a:t>
            </a:r>
          </a:p>
          <a:p>
            <a:pPr algn="ctr">
              <a:defRPr/>
            </a:pPr>
            <a:r>
              <a:rPr lang="en-US" altLang="ko-KR" sz="30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876300"/>
            <a:ext cx="2160270" cy="8461058"/>
          </a:xfrm>
          <a:prstGeom prst="rect">
            <a:avLst/>
          </a:prstGeom>
          <a:solidFill>
            <a:srgbClr val="D7D6E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client</a:t>
            </a:r>
          </a:p>
        </p:txBody>
      </p:sp>
      <p:sp>
        <p:nvSpPr>
          <p:cNvPr id="55" name="직사각형 22"/>
          <p:cNvSpPr/>
          <p:nvPr/>
        </p:nvSpPr>
        <p:spPr>
          <a:xfrm>
            <a:off x="10793730" y="876300"/>
            <a:ext cx="2160270" cy="8461058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458200" y="12573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59" name="화살표: 오른쪽 58"/>
          <p:cNvSpPr/>
          <p:nvPr/>
        </p:nvSpPr>
        <p:spPr>
          <a:xfrm>
            <a:off x="13335000" y="13335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Calibri"/>
            </a:endParaRPr>
          </a:p>
        </p:txBody>
      </p:sp>
      <p:sp>
        <p:nvSpPr>
          <p:cNvPr id="65" name="TextBox 38"/>
          <p:cNvSpPr txBox="1"/>
          <p:nvPr/>
        </p:nvSpPr>
        <p:spPr>
          <a:xfrm>
            <a:off x="8305800" y="1823085"/>
            <a:ext cx="2503752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회원정보 전달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이름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별명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이메일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비밀번호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</a:p>
        </p:txBody>
      </p:sp>
      <p:sp>
        <p:nvSpPr>
          <p:cNvPr id="66" name="화살표: 왼쪽으로 구부러짐 65"/>
          <p:cNvSpPr/>
          <p:nvPr/>
        </p:nvSpPr>
        <p:spPr>
          <a:xfrm>
            <a:off x="13106400" y="43053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7" name="TextBox 38"/>
          <p:cNvSpPr txBox="1"/>
          <p:nvPr/>
        </p:nvSpPr>
        <p:spPr>
          <a:xfrm>
            <a:off x="13868400" y="4116706"/>
            <a:ext cx="1676399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04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비밀번호 암호화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kumimoji="0" lang="en-US" altLang="ko-KR" sz="2800" b="0" i="0" u="none" strike="noStrike" kern="1200" cap="none" spc="0" normalizeH="0" baseline="0" dirty="0" err="1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bcrypt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  <a:endParaRPr lang="en-US" altLang="ko-KR" sz="2800" kern="0" spc="-300" dirty="0">
              <a:solidFill>
                <a:srgbClr val="00000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9" name="TextBox 38"/>
          <p:cNvSpPr txBox="1"/>
          <p:nvPr/>
        </p:nvSpPr>
        <p:spPr>
          <a:xfrm>
            <a:off x="13411200" y="1916430"/>
            <a:ext cx="21336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03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이메일 중복확인</a:t>
            </a:r>
          </a:p>
        </p:txBody>
      </p:sp>
      <p:sp>
        <p:nvSpPr>
          <p:cNvPr id="70" name="화살표: 오른쪽 69"/>
          <p:cNvSpPr/>
          <p:nvPr/>
        </p:nvSpPr>
        <p:spPr>
          <a:xfrm>
            <a:off x="13335000" y="6819900"/>
            <a:ext cx="190500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solidFill>
              <a:srgbClr val="FFFF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en-US" altLang="ko-KR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Calibri"/>
            </a:endParaRPr>
          </a:p>
        </p:txBody>
      </p:sp>
      <p:sp>
        <p:nvSpPr>
          <p:cNvPr id="71" name="TextBox 38"/>
          <p:cNvSpPr txBox="1"/>
          <p:nvPr/>
        </p:nvSpPr>
        <p:spPr>
          <a:xfrm>
            <a:off x="13487400" y="7353300"/>
            <a:ext cx="1981200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회원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정보 저장</a:t>
            </a:r>
          </a:p>
        </p:txBody>
      </p:sp>
      <p:sp>
        <p:nvSpPr>
          <p:cNvPr id="73" name="화살표: 왼쪽 72"/>
          <p:cNvSpPr/>
          <p:nvPr/>
        </p:nvSpPr>
        <p:spPr>
          <a:xfrm>
            <a:off x="8458200" y="4152900"/>
            <a:ext cx="1905000" cy="533226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Calibri"/>
            </a:endParaRPr>
          </a:p>
        </p:txBody>
      </p:sp>
      <p:sp>
        <p:nvSpPr>
          <p:cNvPr id="74" name="TextBox 38"/>
          <p:cNvSpPr txBox="1"/>
          <p:nvPr/>
        </p:nvSpPr>
        <p:spPr>
          <a:xfrm>
            <a:off x="8305800" y="4686300"/>
            <a:ext cx="2819400" cy="17106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02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input</a:t>
            </a:r>
            <a:r>
              <a:rPr kumimoji="0" lang="ko-KR" altLang="en-US" sz="28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에러 메시지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(ex. </a:t>
            </a:r>
            <a:r>
              <a:rPr kumimoji="0" lang="ko-KR" altLang="en-US" sz="25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이름은 </a:t>
            </a:r>
            <a:r>
              <a:rPr kumimoji="0" lang="en-US" altLang="ko-KR" sz="25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3-10</a:t>
            </a:r>
            <a:r>
              <a:rPr kumimoji="0" lang="ko-KR" altLang="en-US" sz="25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5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자 사이입니다</a:t>
            </a:r>
            <a:r>
              <a:rPr kumimoji="0" lang="en-US" altLang="ko-KR" sz="2500" b="0" i="0" u="none" strike="noStrike" kern="1200" cap="none" spc="0" normalizeH="0" baseline="0" dirty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.)</a:t>
            </a:r>
          </a:p>
        </p:txBody>
      </p:sp>
      <p:sp>
        <p:nvSpPr>
          <p:cNvPr id="75" name="화살표: 왼쪽 74"/>
          <p:cNvSpPr/>
          <p:nvPr/>
        </p:nvSpPr>
        <p:spPr>
          <a:xfrm>
            <a:off x="8458200" y="68199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05800" y="7370447"/>
            <a:ext cx="2667000" cy="16773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06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회원가입 완료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회원 가입 에러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</a:p>
        </p:txBody>
      </p:sp>
      <p:pic>
        <p:nvPicPr>
          <p:cNvPr id="81" name="회원가입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14400" y="3162300"/>
            <a:ext cx="4053481" cy="548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5133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1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ED99D1B5-C9AF-4E84-A7A9-EAF0695D7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981177"/>
            <a:ext cx="9906000" cy="6550971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</a:t>
            </a:r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입장 상태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채팅방에 입장하는 순간부터 안 읽은 메시지를 세는 방식이 조금 바뀝니다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기존에는 채팅에서 나간 시간과 비교했다면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이제는 </a:t>
            </a:r>
            <a:r>
              <a:rPr lang="ko-KR" altLang="en-US" sz="2200" u="sng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현재 시각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과 비교합니다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현재 시각과 비교한다면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에 새로 메시지가 생겨도 안 읽은 메시지로 인식하지 않을 것이기 때문입니다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id="{3E1812C4-B2D3-4F70-86FC-953DD954D894}"/>
              </a:ext>
            </a:extLst>
          </p:cNvPr>
          <p:cNvSpPr txBox="1"/>
          <p:nvPr/>
        </p:nvSpPr>
        <p:spPr>
          <a:xfrm>
            <a:off x="2710359" y="894868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16" name="Object 6">
            <a:extLst>
              <a:ext uri="{FF2B5EF4-FFF2-40B4-BE49-F238E27FC236}">
                <a16:creationId xmlns:a16="http://schemas.microsoft.com/office/drawing/2014/main" id="{C0ADC690-1429-4B2B-88E1-762F8C6ED1D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2.3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0418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2" name="Object 6">
            <a:extLst>
              <a:ext uri="{FF2B5EF4-FFF2-40B4-BE49-F238E27FC236}">
                <a16:creationId xmlns:a16="http://schemas.microsoft.com/office/drawing/2014/main" id="{01458B47-10D8-4A42-9FAC-C10FE261D9FA}"/>
              </a:ext>
            </a:extLst>
          </p:cNvPr>
          <p:cNvSpPr txBox="1"/>
          <p:nvPr/>
        </p:nvSpPr>
        <p:spPr>
          <a:xfrm>
            <a:off x="390310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03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6A06F263-15DC-4CDD-A094-D4CE2F58E565}"/>
              </a:ext>
            </a:extLst>
          </p:cNvPr>
          <p:cNvSpPr txBox="1"/>
          <p:nvPr/>
        </p:nvSpPr>
        <p:spPr>
          <a:xfrm>
            <a:off x="1787387" y="814323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추후 연구 과제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2FD180-EFC1-4DF7-ABC9-918933005305}"/>
              </a:ext>
            </a:extLst>
          </p:cNvPr>
          <p:cNvSpPr txBox="1"/>
          <p:nvPr/>
        </p:nvSpPr>
        <p:spPr>
          <a:xfrm>
            <a:off x="847759" y="2150330"/>
            <a:ext cx="9601200" cy="5146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공개방에 참여 시 새로 고침을 안 하면 안 읽은 메시지가 뜨지 않음</a:t>
            </a:r>
            <a:endParaRPr lang="en-US" altLang="ko-KR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방 목록에 가장 마지막 도착한 메시지를 미리 볼 수 있게 띄우기</a:t>
            </a:r>
            <a:endParaRPr lang="en-US" altLang="ko-KR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닉네임 변경 시 이전 채팅 내역에 변경 사항이 적용되지 않음</a:t>
            </a:r>
            <a:endParaRPr lang="en-US" altLang="ko-KR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altLang="ko-KR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Chat </a:t>
            </a: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저장 방식을 더 효율적으로 바꿀 필요가 있음</a:t>
            </a:r>
            <a:endParaRPr lang="en-US" altLang="ko-KR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보안 강화를 위한 쿠키 사용하기</a:t>
            </a:r>
            <a:endParaRPr lang="en-US" altLang="ko-KR" sz="28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다중 </a:t>
            </a:r>
            <a:r>
              <a:rPr lang="ko-KR" altLang="en-US" sz="2800" dirty="0" err="1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채팅창</a:t>
            </a:r>
            <a:r>
              <a:rPr lang="ko-KR" altLang="en-US" sz="28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기능 추가하기</a:t>
            </a:r>
          </a:p>
        </p:txBody>
      </p:sp>
    </p:spTree>
    <p:extLst>
      <p:ext uri="{BB962C8B-B14F-4D97-AF65-F5344CB8AC3E}">
        <p14:creationId xmlns:p14="http://schemas.microsoft.com/office/powerpoint/2010/main" val="61997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30E958ED-595F-424F-8388-F92D17F224FC}"/>
              </a:ext>
            </a:extLst>
          </p:cNvPr>
          <p:cNvSpPr txBox="1"/>
          <p:nvPr/>
        </p:nvSpPr>
        <p:spPr>
          <a:xfrm>
            <a:off x="4096656" y="3283946"/>
            <a:ext cx="10439400" cy="17543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800" dirty="0">
                <a:solidFill>
                  <a:schemeClr val="accent6">
                    <a:lumMod val="40000"/>
                    <a:lumOff val="6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YDK </a:t>
            </a:r>
            <a:r>
              <a:rPr lang="en-US" altLang="ko-KR" sz="8800" dirty="0">
                <a:solidFill>
                  <a:schemeClr val="accent1">
                    <a:lumMod val="20000"/>
                    <a:lumOff val="80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MESSENGER</a:t>
            </a:r>
            <a:endParaRPr lang="ko-KR" altLang="en-US" sz="6000" b="1" dirty="0">
              <a:solidFill>
                <a:schemeClr val="accent1">
                  <a:lumMod val="20000"/>
                  <a:lumOff val="80000"/>
                </a:schemeClr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4E1373E-FFBE-455F-8F63-B9A1C89CCE32}"/>
              </a:ext>
            </a:extLst>
          </p:cNvPr>
          <p:cNvSpPr/>
          <p:nvPr/>
        </p:nvSpPr>
        <p:spPr>
          <a:xfrm>
            <a:off x="762000" y="647700"/>
            <a:ext cx="16687800" cy="8458200"/>
          </a:xfrm>
          <a:prstGeom prst="rect">
            <a:avLst/>
          </a:prstGeom>
          <a:noFill/>
          <a:ln>
            <a:solidFill>
              <a:srgbClr val="4A4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4A4878"/>
              </a:solidFill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3FE8F58B-B9CA-4FD4-BEFC-A6F1866A6BC7}"/>
              </a:ext>
            </a:extLst>
          </p:cNvPr>
          <p:cNvCxnSpPr>
            <a:cxnSpLocks/>
          </p:cNvCxnSpPr>
          <p:nvPr/>
        </p:nvCxnSpPr>
        <p:spPr>
          <a:xfrm>
            <a:off x="4343400" y="3073400"/>
            <a:ext cx="9753600" cy="0"/>
          </a:xfrm>
          <a:prstGeom prst="line">
            <a:avLst/>
          </a:prstGeom>
          <a:ln w="127000">
            <a:solidFill>
              <a:srgbClr val="4A48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77F1E6C-935D-4E3B-AD7B-7C7BB4C84F7F}"/>
              </a:ext>
            </a:extLst>
          </p:cNvPr>
          <p:cNvSpPr txBox="1"/>
          <p:nvPr/>
        </p:nvSpPr>
        <p:spPr>
          <a:xfrm>
            <a:off x="4038600" y="3224937"/>
            <a:ext cx="10439400" cy="17543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8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YDK </a:t>
            </a:r>
            <a:r>
              <a:rPr lang="en-US" altLang="ko-KR" sz="88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MESSENGER</a:t>
            </a:r>
            <a:endParaRPr lang="ko-KR" altLang="en-US" sz="6000" b="1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A0D43E-0728-4AF3-B745-8FB1BD922AC3}"/>
              </a:ext>
            </a:extLst>
          </p:cNvPr>
          <p:cNvSpPr txBox="1"/>
          <p:nvPr/>
        </p:nvSpPr>
        <p:spPr>
          <a:xfrm>
            <a:off x="7457450" y="5261319"/>
            <a:ext cx="3601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THANK YOU!</a:t>
            </a:r>
            <a:endParaRPr lang="ko-KR" altLang="en-US" sz="4400" dirty="0">
              <a:solidFill>
                <a:srgbClr val="4A4878"/>
              </a:solidFill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E3FA962D-D664-4E2F-93E2-262B7CB9A2B5}"/>
              </a:ext>
            </a:extLst>
          </p:cNvPr>
          <p:cNvCxnSpPr>
            <a:cxnSpLocks/>
          </p:cNvCxnSpPr>
          <p:nvPr/>
        </p:nvCxnSpPr>
        <p:spPr>
          <a:xfrm>
            <a:off x="4343400" y="5004663"/>
            <a:ext cx="9753600" cy="0"/>
          </a:xfrm>
          <a:prstGeom prst="line">
            <a:avLst/>
          </a:prstGeom>
          <a:ln w="127000">
            <a:solidFill>
              <a:srgbClr val="4A48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FCBC145-8E30-4BD4-A44E-943BFF7FC3EF}"/>
              </a:ext>
            </a:extLst>
          </p:cNvPr>
          <p:cNvSpPr/>
          <p:nvPr/>
        </p:nvSpPr>
        <p:spPr>
          <a:xfrm>
            <a:off x="6553200" y="8785486"/>
            <a:ext cx="51054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6D9D63-C803-4A49-A6F8-B5F9195AF37E}"/>
              </a:ext>
            </a:extLst>
          </p:cNvPr>
          <p:cNvSpPr txBox="1"/>
          <p:nvPr/>
        </p:nvSpPr>
        <p:spPr>
          <a:xfrm>
            <a:off x="7086600" y="8860424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M e s </a:t>
            </a:r>
            <a:r>
              <a:rPr lang="en-US" altLang="ko-KR" sz="2400" dirty="0" err="1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</a:t>
            </a:r>
            <a:r>
              <a:rPr lang="en-US" altLang="ko-KR" sz="2400" dirty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e n g e r   T e a m</a:t>
            </a:r>
            <a:endParaRPr lang="ko-KR" altLang="en-US" sz="2400" dirty="0">
              <a:solidFill>
                <a:srgbClr val="4A4878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1C4F85-DB95-443C-B3E9-0803AA5F4FA6}"/>
              </a:ext>
            </a:extLst>
          </p:cNvPr>
          <p:cNvSpPr txBox="1"/>
          <p:nvPr/>
        </p:nvSpPr>
        <p:spPr>
          <a:xfrm>
            <a:off x="4444318" y="9387956"/>
            <a:ext cx="9744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응용수리과학부 수학과</a:t>
            </a:r>
            <a:r>
              <a:rPr lang="en-US" altLang="ko-KR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, 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데이터계산과학전공 </a:t>
            </a:r>
            <a:r>
              <a:rPr lang="ko-KR" altLang="en-US" sz="2200" dirty="0" err="1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정연우</a:t>
            </a:r>
            <a:r>
              <a:rPr lang="ko-KR" altLang="en-US" sz="2200" dirty="0">
                <a:solidFill>
                  <a:srgbClr val="4A4878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</a:rPr>
              <a:t> 최가영 김수현 우지원</a:t>
            </a:r>
          </a:p>
        </p:txBody>
      </p:sp>
    </p:spTree>
    <p:extLst>
      <p:ext uri="{BB962C8B-B14F-4D97-AF65-F5344CB8AC3E}">
        <p14:creationId xmlns:p14="http://schemas.microsoft.com/office/powerpoint/2010/main" val="3323435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5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유저정보  </a:t>
            </a: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_  </a:t>
            </a: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로그인</a:t>
            </a:r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5621000" y="912971"/>
            <a:ext cx="2160270" cy="8461058"/>
          </a:xfrm>
          <a:prstGeom prst="rect">
            <a:avLst/>
          </a:prstGeom>
          <a:solidFill>
            <a:srgbClr val="4A4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users</a:t>
            </a:r>
          </a:p>
          <a:p>
            <a:pPr algn="ctr">
              <a:defRPr/>
            </a:pPr>
            <a:r>
              <a:rPr lang="en-US" altLang="ko-KR" sz="300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DB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6019800" y="876300"/>
            <a:ext cx="2160270" cy="8461058"/>
          </a:xfrm>
          <a:prstGeom prst="rect">
            <a:avLst/>
          </a:prstGeom>
          <a:solidFill>
            <a:srgbClr val="D7D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300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client</a:t>
            </a:r>
          </a:p>
        </p:txBody>
      </p:sp>
      <p:sp>
        <p:nvSpPr>
          <p:cNvPr id="55" name="직사각형 22"/>
          <p:cNvSpPr/>
          <p:nvPr/>
        </p:nvSpPr>
        <p:spPr>
          <a:xfrm>
            <a:off x="11250930" y="876300"/>
            <a:ext cx="2160270" cy="8461058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?? ??"/>
              </a:rPr>
              <a:t>server</a:t>
            </a:r>
          </a:p>
        </p:txBody>
      </p:sp>
      <p:sp>
        <p:nvSpPr>
          <p:cNvPr id="57" name="화살표: 오른쪽 56"/>
          <p:cNvSpPr/>
          <p:nvPr/>
        </p:nvSpPr>
        <p:spPr>
          <a:xfrm>
            <a:off x="8686800" y="1333500"/>
            <a:ext cx="2160270" cy="533400"/>
          </a:xfrm>
          <a:prstGeom prst="righ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>
            <a:solidFill>
              <a:schemeClr val="l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65" name="TextBox 38"/>
          <p:cNvSpPr txBox="1"/>
          <p:nvPr/>
        </p:nvSpPr>
        <p:spPr>
          <a:xfrm>
            <a:off x="8305800" y="1908810"/>
            <a:ext cx="28956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01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회원정보 전달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이름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이메일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</a:p>
        </p:txBody>
      </p:sp>
      <p:sp>
        <p:nvSpPr>
          <p:cNvPr id="67" name="TextBox 38"/>
          <p:cNvSpPr txBox="1"/>
          <p:nvPr/>
        </p:nvSpPr>
        <p:spPr>
          <a:xfrm>
            <a:off x="14401800" y="4686300"/>
            <a:ext cx="1371600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쿠키에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토큰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저장</a:t>
            </a:r>
          </a:p>
        </p:txBody>
      </p:sp>
      <p:sp>
        <p:nvSpPr>
          <p:cNvPr id="69" name="TextBox 38"/>
          <p:cNvSpPr txBox="1"/>
          <p:nvPr/>
        </p:nvSpPr>
        <p:spPr>
          <a:xfrm>
            <a:off x="13792200" y="2899410"/>
            <a:ext cx="16764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회원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정보 확인</a:t>
            </a:r>
          </a:p>
        </p:txBody>
      </p:sp>
      <p:sp>
        <p:nvSpPr>
          <p:cNvPr id="75" name="화살표: 왼쪽 74"/>
          <p:cNvSpPr/>
          <p:nvPr/>
        </p:nvSpPr>
        <p:spPr>
          <a:xfrm>
            <a:off x="8507730" y="6819900"/>
            <a:ext cx="216027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8A86B2">
                  <a:alpha val="100000"/>
                </a:srgbClr>
              </a:gs>
              <a:gs pos="100000">
                <a:srgbClr val="D7D6E6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Calibri"/>
            </a:endParaRPr>
          </a:p>
        </p:txBody>
      </p:sp>
      <p:sp>
        <p:nvSpPr>
          <p:cNvPr id="76" name="TextBox 38"/>
          <p:cNvSpPr txBox="1"/>
          <p:nvPr/>
        </p:nvSpPr>
        <p:spPr>
          <a:xfrm>
            <a:off x="8305800" y="7429500"/>
            <a:ext cx="3429000" cy="12820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05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로그인 완료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실패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로그인 에러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EB580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</a:p>
        </p:txBody>
      </p:sp>
      <p:sp>
        <p:nvSpPr>
          <p:cNvPr id="79" name="화살표: 왼쪽 78"/>
          <p:cNvSpPr/>
          <p:nvPr/>
        </p:nvSpPr>
        <p:spPr>
          <a:xfrm>
            <a:off x="13563600" y="2171700"/>
            <a:ext cx="1905000" cy="533400"/>
          </a:xfrm>
          <a:prstGeom prst="leftArrow">
            <a:avLst>
              <a:gd name="adj1" fmla="val 50000"/>
              <a:gd name="adj2" fmla="val 50000"/>
            </a:avLst>
          </a:prstGeom>
          <a:gradFill flip="xy" rotWithShape="1">
            <a:gsLst>
              <a:gs pos="0">
                <a:srgbClr val="4A4878">
                  <a:alpha val="100000"/>
                </a:srgbClr>
              </a:gs>
              <a:gs pos="100000">
                <a:srgbClr val="8A86B2">
                  <a:alpha val="100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Calibri"/>
            </a:endParaRPr>
          </a:p>
        </p:txBody>
      </p:sp>
      <p:sp>
        <p:nvSpPr>
          <p:cNvPr id="81" name="TextBox 38"/>
          <p:cNvSpPr txBox="1"/>
          <p:nvPr/>
        </p:nvSpPr>
        <p:spPr>
          <a:xfrm>
            <a:off x="9220200" y="3619500"/>
            <a:ext cx="2133600" cy="22467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04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세션 스토리지에 회원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정보 저장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(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이름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objectId)</a:t>
            </a:r>
          </a:p>
        </p:txBody>
      </p:sp>
      <p:pic>
        <p:nvPicPr>
          <p:cNvPr id="84" name="로그인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14400" y="3086100"/>
            <a:ext cx="4120152" cy="5638800"/>
          </a:xfrm>
          <a:prstGeom prst="rect">
            <a:avLst/>
          </a:prstGeom>
        </p:spPr>
      </p:pic>
      <p:sp>
        <p:nvSpPr>
          <p:cNvPr id="85" name="화살표: 왼쪽으로 구부러짐 84"/>
          <p:cNvSpPr/>
          <p:nvPr/>
        </p:nvSpPr>
        <p:spPr>
          <a:xfrm>
            <a:off x="8458200" y="40005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D7D6E6">
              <a:alpha val="100000"/>
            </a:srgbClr>
          </a:solidFill>
          <a:ln w="25400" cap="flat" cmpd="sng" algn="ctr">
            <a:solidFill>
              <a:srgbClr val="D7D6E6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00000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?? ??"/>
            </a:endParaRPr>
          </a:p>
        </p:txBody>
      </p:sp>
      <p:sp>
        <p:nvSpPr>
          <p:cNvPr id="86" name="화살표: 왼쪽으로 구부러짐 85"/>
          <p:cNvSpPr/>
          <p:nvPr/>
        </p:nvSpPr>
        <p:spPr>
          <a:xfrm>
            <a:off x="13639800" y="4914900"/>
            <a:ext cx="609600" cy="1676400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8A86B2">
              <a:alpha val="100000"/>
            </a:srgbClr>
          </a:solidFill>
          <a:ln w="25400" cap="flat" cmpd="sng" algn="ctr">
            <a:solidFill>
              <a:srgbClr val="8A86B2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00000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?? ??"/>
            </a:endParaRPr>
          </a:p>
        </p:txBody>
      </p:sp>
      <p:sp>
        <p:nvSpPr>
          <p:cNvPr id="24" name="Object 6">
            <a:extLst>
              <a:ext uri="{FF2B5EF4-FFF2-40B4-BE49-F238E27FC236}">
                <a16:creationId xmlns:a16="http://schemas.microsoft.com/office/drawing/2014/main" id="{308CFB74-9FAC-414E-B814-E036CA515417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7033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152399" y="1801079"/>
            <a:ext cx="5621919" cy="8366908"/>
            <a:chOff x="152399" y="1801079"/>
            <a:chExt cx="5621919" cy="8366908"/>
          </a:xfrm>
        </p:grpSpPr>
        <p:pic>
          <p:nvPicPr>
            <p:cNvPr id="7" name="Object 6"/>
            <p:cNvPicPr>
              <a:picLocks noChangeAspect="1"/>
            </p:cNvPicPr>
            <p:nvPr/>
          </p:nvPicPr>
          <p:blipFill rotWithShape="1">
            <a:blip r:embed="rId4"/>
            <a:srcRect l="19500" t="22770" r="20810" b="22870"/>
            <a:stretch>
              <a:fillRect/>
            </a:stretch>
          </p:blipFill>
          <p:spPr>
            <a:xfrm>
              <a:off x="152399" y="1801079"/>
              <a:ext cx="5621919" cy="8366908"/>
            </a:xfrm>
            <a:prstGeom prst="rect">
              <a:avLst/>
            </a:prstGeom>
          </p:spPr>
        </p:pic>
        <p:pic>
          <p:nvPicPr>
            <p:cNvPr id="8" name="Object 7"/>
            <p:cNvPicPr>
              <a:picLocks noChangeAspect="1"/>
            </p:cNvPicPr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594546" y="2083220"/>
              <a:ext cx="4709765" cy="7696200"/>
            </a:xfrm>
            <a:prstGeom prst="rect">
              <a:avLst/>
            </a:prstGeom>
          </p:spPr>
        </p:pic>
      </p:grpSp>
      <p:sp>
        <p:nvSpPr>
          <p:cNvPr id="49" name="Object 5"/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유저정보  </a:t>
            </a:r>
            <a:r>
              <a:rPr lang="en-US" altLang="ko-KR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_ </a:t>
            </a:r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로그아웃</a:t>
            </a:r>
          </a:p>
        </p:txBody>
      </p:sp>
      <p:sp>
        <p:nvSpPr>
          <p:cNvPr id="51" name="Object 6"/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/>
          <a:lstStyle/>
          <a:p>
            <a:pPr algn="just">
              <a:defRPr/>
            </a:pPr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pic>
        <p:nvPicPr>
          <p:cNvPr id="52" name="Object 20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 rot="5400000">
            <a:off x="969644" y="5121926"/>
            <a:ext cx="9271840" cy="4314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6" name="직사각형 26"/>
          <p:cNvSpPr/>
          <p:nvPr/>
        </p:nvSpPr>
        <p:spPr>
          <a:xfrm>
            <a:off x="6477000" y="2400300"/>
            <a:ext cx="2520315" cy="2520315"/>
          </a:xfrm>
          <a:prstGeom prst="rect">
            <a:avLst/>
          </a:prstGeom>
          <a:solidFill>
            <a:srgbClr val="D7D6E6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4A4878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client</a:t>
            </a:r>
          </a:p>
        </p:txBody>
      </p:sp>
      <p:sp>
        <p:nvSpPr>
          <p:cNvPr id="87" name="직사각형 22"/>
          <p:cNvSpPr/>
          <p:nvPr/>
        </p:nvSpPr>
        <p:spPr>
          <a:xfrm>
            <a:off x="6477000" y="6280785"/>
            <a:ext cx="2520315" cy="2520315"/>
          </a:xfrm>
          <a:prstGeom prst="rect">
            <a:avLst/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3000" b="0" i="0" u="none" strike="noStrike" kern="1200" cap="none" spc="0" normalizeH="0" baseline="0">
                <a:solidFill>
                  <a:srgbClr val="FFFFFF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?? ??"/>
              </a:rPr>
              <a:t>server</a:t>
            </a:r>
          </a:p>
        </p:txBody>
      </p:sp>
      <p:sp>
        <p:nvSpPr>
          <p:cNvPr id="88" name="TextBox 38"/>
          <p:cNvSpPr txBox="1"/>
          <p:nvPr/>
        </p:nvSpPr>
        <p:spPr>
          <a:xfrm>
            <a:off x="9525000" y="7124700"/>
            <a:ext cx="29718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02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쿠키에 저장된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토큰 삭제</a:t>
            </a:r>
          </a:p>
        </p:txBody>
      </p:sp>
      <p:sp>
        <p:nvSpPr>
          <p:cNvPr id="89" name="TextBox 38"/>
          <p:cNvSpPr txBox="1"/>
          <p:nvPr/>
        </p:nvSpPr>
        <p:spPr>
          <a:xfrm>
            <a:off x="14478000" y="5234939"/>
            <a:ext cx="3429000" cy="899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03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응답 </a:t>
            </a:r>
          </a:p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성공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: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</a:t>
            </a:r>
            <a:r>
              <a:rPr kumimoji="0" lang="ko-KR" altLang="en-US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로그아웃 완료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1E745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’</a:t>
            </a:r>
            <a:r>
              <a:rPr kumimoji="0" lang="en-US" altLang="ko-KR" sz="25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</a:p>
        </p:txBody>
      </p:sp>
      <p:sp>
        <p:nvSpPr>
          <p:cNvPr id="90" name="TextBox 38"/>
          <p:cNvSpPr txBox="1"/>
          <p:nvPr/>
        </p:nvSpPr>
        <p:spPr>
          <a:xfrm>
            <a:off x="9448800" y="3162300"/>
            <a:ext cx="3352800" cy="9486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2800" b="0" i="0" u="none" strike="noStrike" kern="1200" cap="none" spc="0" normalizeH="0" baseline="0">
                <a:solidFill>
                  <a:srgbClr val="8A86B2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01 </a:t>
            </a:r>
            <a:r>
              <a:rPr kumimoji="0" lang="ko-KR" altLang="en-US" sz="2800" b="0" i="0" u="none" strike="noStrike" kern="1200" cap="none" spc="0" normalizeH="0" baseline="0">
                <a:solidFill>
                  <a:srgbClr val="595959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세션스토리지에 저장된 토큰 삭제</a:t>
            </a:r>
          </a:p>
        </p:txBody>
      </p:sp>
      <p:pic>
        <p:nvPicPr>
          <p:cNvPr id="94" name="로그아웃(동영상)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tretch>
            <a:fillRect/>
          </a:stretch>
        </p:blipFill>
        <p:spPr>
          <a:xfrm>
            <a:off x="937957" y="3162300"/>
            <a:ext cx="4015043" cy="5494947"/>
          </a:xfrm>
          <a:prstGeom prst="rect">
            <a:avLst/>
          </a:prstGeom>
        </p:spPr>
      </p:pic>
      <p:sp>
        <p:nvSpPr>
          <p:cNvPr id="97" name="막힌 원호 96"/>
          <p:cNvSpPr/>
          <p:nvPr/>
        </p:nvSpPr>
        <p:spPr>
          <a:xfrm rot="5412630">
            <a:off x="10131134" y="4592724"/>
            <a:ext cx="4979668" cy="2209800"/>
          </a:xfrm>
          <a:prstGeom prst="blockArc">
            <a:avLst>
              <a:gd name="adj1" fmla="val 10800000"/>
              <a:gd name="adj2" fmla="val 21279852"/>
              <a:gd name="adj3" fmla="val 15625"/>
            </a:avLst>
          </a:prstGeom>
          <a:solidFill>
            <a:srgbClr val="8A86B2"/>
          </a:solidFill>
          <a:ln>
            <a:solidFill>
              <a:srgbClr val="7C79A9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>
              <a:solidFill>
                <a:schemeClr val="tx1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98" name="화살표: 오른쪽 97"/>
          <p:cNvSpPr/>
          <p:nvPr/>
        </p:nvSpPr>
        <p:spPr>
          <a:xfrm>
            <a:off x="13487400" y="5295900"/>
            <a:ext cx="914400" cy="6858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8A86B2"/>
          </a:solidFill>
          <a:ln>
            <a:solidFill>
              <a:srgbClr val="8A86B2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99" name="이등변 삼각형 27"/>
          <p:cNvSpPr/>
          <p:nvPr/>
        </p:nvSpPr>
        <p:spPr>
          <a:xfrm rot="5400000">
            <a:off x="8836338" y="3464237"/>
            <a:ext cx="615325" cy="304800"/>
          </a:xfrm>
          <a:prstGeom prst="triangle">
            <a:avLst>
              <a:gd name="adj" fmla="val 50000"/>
            </a:avLst>
          </a:prstGeom>
          <a:solidFill>
            <a:srgbClr val="D7D6E6"/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?? ??"/>
            </a:endParaRPr>
          </a:p>
        </p:txBody>
      </p:sp>
      <p:sp>
        <p:nvSpPr>
          <p:cNvPr id="100" name="이등변 삼각형 27"/>
          <p:cNvSpPr/>
          <p:nvPr/>
        </p:nvSpPr>
        <p:spPr>
          <a:xfrm rot="5400000">
            <a:off x="8760138" y="7356163"/>
            <a:ext cx="615325" cy="304800"/>
          </a:xfrm>
          <a:prstGeom prst="triangle">
            <a:avLst>
              <a:gd name="adj" fmla="val 50000"/>
            </a:avLst>
          </a:prstGeom>
          <a:solidFill>
            <a:srgbClr val="8A86B2">
              <a:alpha val="100000"/>
            </a:srgbClr>
          </a:solidFill>
          <a:ln w="25400" cap="flat" cmpd="sng" algn="ctr">
            <a:noFill/>
            <a:prstDash val="solid"/>
          </a:ln>
        </p:spPr>
        <p:txBody>
          <a:bodyPr anchor="ctr"/>
          <a:lstStyle/>
          <a:p>
            <a: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?? ??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3654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74F191C7-1E57-43A7-A5DA-9667911E3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34" y="2970802"/>
            <a:ext cx="9918866" cy="6560662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445480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/>
                <a:ea typeface="나눔스퀘어_ac"/>
              </a:rPr>
              <a:t>유저정보</a:t>
            </a:r>
            <a:endParaRPr lang="en-US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Object 23">
            <a:extLst>
              <a:ext uri="{FF2B5EF4-FFF2-40B4-BE49-F238E27FC236}">
                <a16:creationId xmlns:a16="http://schemas.microsoft.com/office/drawing/2014/main" id="{E41F354A-4970-4483-A711-5788F9A05690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페이지에서는 이름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별명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이메일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사진 등 자신의  프로필 정보를 확인할 수 있습니다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그리고 프로필 사진이나 별명을 변경할 수 있습니다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altLang="ko-KR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사진은 따로 설정하지 않았다면 기본으로 화면에 보이는 기본 사진으로 설정되어 있고 파일 선택을 통해서 자신이 원하는 사진으로 변경할 수 있습니다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3035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0A73C1E-F652-4EA5-95B9-2D98FD2A7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58" y="2987037"/>
            <a:ext cx="9926441" cy="6545107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유저정보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정보 변경하기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파일첨부를 통하여 프로필 사진을 변경하면 자신이 첨부한 사진을 미리보기로 확인할 수 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또한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이곳에서 닉네임도 변경할 수 있습니다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</a:p>
          <a:p>
            <a:pPr algn="just"/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자신의 별명 옆의 수정 버튼을 누르면 인풋창이 생기면서 별명을 수정할 수 있도록 하였습니다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5BBA7C0-775F-4740-8771-AB6B7D3D3BDF}"/>
              </a:ext>
            </a:extLst>
          </p:cNvPr>
          <p:cNvSpPr/>
          <p:nvPr/>
        </p:nvSpPr>
        <p:spPr>
          <a:xfrm>
            <a:off x="2057400" y="5600700"/>
            <a:ext cx="1524000" cy="533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AFC8FB67-04B8-4AED-A59B-06C4E269D8AB}"/>
              </a:ext>
            </a:extLst>
          </p:cNvPr>
          <p:cNvSpPr/>
          <p:nvPr/>
        </p:nvSpPr>
        <p:spPr>
          <a:xfrm>
            <a:off x="8610601" y="4599484"/>
            <a:ext cx="533400" cy="4258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899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7C560427-234A-43A4-980C-E45A38BCD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933699"/>
            <a:ext cx="9906000" cy="6598447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유저정보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변경사항 저장하기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이렇게 변경한 정보들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(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프로필 사진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닉네임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)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은 저장버튼을 누르면 저장되었다는 메시지와 함께 저장됩니다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프로필 사진은 </a:t>
            </a:r>
            <a:r>
              <a:rPr lang="ko-KR" altLang="en-US" sz="2200" kern="0" spc="-100" dirty="0" err="1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멀터를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이용하여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uploads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폴더를 만들어 파일 이름을 저장하여 불러오도록 합니다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  <a:p>
            <a:pPr algn="just"/>
            <a:endParaRPr lang="en-US" altLang="ko-KR" sz="2200" kern="0" spc="-100" dirty="0">
              <a:solidFill>
                <a:srgbClr val="000000"/>
              </a:solidFill>
              <a:latin typeface="나눔스퀘어_ac" panose="020B0600000101010101" pitchFamily="50" charset="-127"/>
              <a:ea typeface="나눔스퀘어_ac" panose="020B0600000101010101" pitchFamily="50" charset="-127"/>
              <a:cs typeface="에스코어 드림 4 Regular" pitchFamily="34" charset="0"/>
            </a:endParaRPr>
          </a:p>
          <a:p>
            <a:pPr algn="just"/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이렇게 변경된 정보들을 가지고 </a:t>
            </a:r>
            <a:r>
              <a:rPr lang="en-US" altLang="ko-KR" sz="2200" dirty="0">
                <a:latin typeface="나눔스퀘어_ac" panose="020B0600000101010101" pitchFamily="50" charset="-127"/>
                <a:ea typeface="나눔스퀘어_ac" panose="020B0600000101010101" pitchFamily="50" charset="-127"/>
              </a:rPr>
              <a:t>DB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의 해당 유저를 찾아 정보를 업데이트 해줍니다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  <a:cs typeface="에스코어 드림 4 Regular" pitchFamily="34" charset="0"/>
              </a:rPr>
              <a:t>.</a:t>
            </a: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FF7B7FA-FBF7-4C8B-87F8-3AA4DD720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009" y="2509958"/>
            <a:ext cx="4244340" cy="122682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  <a:alpha val="99000"/>
              </a:schemeClr>
            </a:outerShdw>
          </a:effectLst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AF28F7A6-3690-41E2-8D2F-8DECE07E8E0B}"/>
              </a:ext>
            </a:extLst>
          </p:cNvPr>
          <p:cNvSpPr/>
          <p:nvPr/>
        </p:nvSpPr>
        <p:spPr>
          <a:xfrm>
            <a:off x="6400800" y="5219700"/>
            <a:ext cx="60960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957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241A09A7-2738-48A8-B6DC-D5230CD05280}"/>
              </a:ext>
            </a:extLst>
          </p:cNvPr>
          <p:cNvSpPr/>
          <p:nvPr/>
        </p:nvSpPr>
        <p:spPr>
          <a:xfrm>
            <a:off x="893958" y="2342076"/>
            <a:ext cx="9926442" cy="719007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85000"/>
                <a:lumOff val="15000"/>
              </a:schemeClr>
            </a:solidFill>
          </a:ln>
          <a:effectLst>
            <a:outerShdw blurRad="254000" dist="381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29F89A9-4C5B-40A2-AE27-50F0707CA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933699"/>
            <a:ext cx="9906000" cy="6598447"/>
          </a:xfrm>
          <a:prstGeom prst="rect">
            <a:avLst/>
          </a:prstGeom>
        </p:spPr>
      </p:pic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75256614-B749-4E42-BE6D-2C64FB2D2A3F}"/>
              </a:ext>
            </a:extLst>
          </p:cNvPr>
          <p:cNvCxnSpPr/>
          <p:nvPr/>
        </p:nvCxnSpPr>
        <p:spPr>
          <a:xfrm>
            <a:off x="893958" y="2970802"/>
            <a:ext cx="9926442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ject 5">
            <a:extLst>
              <a:ext uri="{FF2B5EF4-FFF2-40B4-BE49-F238E27FC236}">
                <a16:creationId xmlns:a16="http://schemas.microsoft.com/office/drawing/2014/main" id="{0D40FC2C-BCA4-4620-9790-FFFA4119E69A}"/>
              </a:ext>
            </a:extLst>
          </p:cNvPr>
          <p:cNvSpPr txBox="1"/>
          <p:nvPr/>
        </p:nvSpPr>
        <p:spPr>
          <a:xfrm>
            <a:off x="2551190" y="896147"/>
            <a:ext cx="3109565" cy="659364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ko-KR" altLang="en-US" sz="2900" b="1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유저정보</a:t>
            </a:r>
            <a:endParaRPr lang="en-US" altLang="ko-KR" sz="3200" b="1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51" name="Object 6">
            <a:extLst>
              <a:ext uri="{FF2B5EF4-FFF2-40B4-BE49-F238E27FC236}">
                <a16:creationId xmlns:a16="http://schemas.microsoft.com/office/drawing/2014/main" id="{E7CB8181-B14B-4F8C-BBA9-893A0B75AE19}"/>
              </a:ext>
            </a:extLst>
          </p:cNvPr>
          <p:cNvSpPr txBox="1"/>
          <p:nvPr/>
        </p:nvSpPr>
        <p:spPr>
          <a:xfrm>
            <a:off x="1217531" y="226919"/>
            <a:ext cx="2000276" cy="1923411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8400" kern="0" spc="-1000" dirty="0">
                <a:solidFill>
                  <a:srgbClr val="000000"/>
                </a:solidFill>
                <a:latin typeface="나눔스퀘어_ac Bold" panose="020B0600000101010101" pitchFamily="50" charset="-127"/>
                <a:ea typeface="나눔스퀘어_ac Bold" panose="020B0600000101010101" pitchFamily="50" charset="-127"/>
                <a:cs typeface="에스코어 드림 8 Heavy" pitchFamily="34" charset="0"/>
              </a:rPr>
              <a:t>01</a:t>
            </a:r>
            <a:endParaRPr lang="en-US" dirty="0">
              <a:latin typeface="나눔스퀘어_ac Bold" panose="020B0600000101010101" pitchFamily="50" charset="-127"/>
              <a:ea typeface="나눔스퀘어_ac Bold" panose="020B0600000101010101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5195ADE-7FBC-4E73-B9C1-42BF19CD43C2}"/>
              </a:ext>
            </a:extLst>
          </p:cNvPr>
          <p:cNvSpPr/>
          <p:nvPr/>
        </p:nvSpPr>
        <p:spPr>
          <a:xfrm>
            <a:off x="847759" y="1629510"/>
            <a:ext cx="4300251" cy="9757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F1F34F22-C23E-4736-8240-52C9A9FAB67E}"/>
              </a:ext>
            </a:extLst>
          </p:cNvPr>
          <p:cNvSpPr/>
          <p:nvPr/>
        </p:nvSpPr>
        <p:spPr>
          <a:xfrm>
            <a:off x="5928588" y="410010"/>
            <a:ext cx="11958216" cy="9757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4E7D62F-2F04-4350-A9C2-DE2D07D033B4}"/>
              </a:ext>
            </a:extLst>
          </p:cNvPr>
          <p:cNvCxnSpPr>
            <a:cxnSpLocks/>
          </p:cNvCxnSpPr>
          <p:nvPr/>
        </p:nvCxnSpPr>
        <p:spPr>
          <a:xfrm>
            <a:off x="5928588" y="1661485"/>
            <a:ext cx="11958216" cy="7471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bject 5">
            <a:extLst>
              <a:ext uri="{FF2B5EF4-FFF2-40B4-BE49-F238E27FC236}">
                <a16:creationId xmlns:a16="http://schemas.microsoft.com/office/drawing/2014/main" id="{F88C4CD5-A4F1-411B-973F-F0F1B636DFF5}"/>
              </a:ext>
            </a:extLst>
          </p:cNvPr>
          <p:cNvSpPr txBox="1"/>
          <p:nvPr/>
        </p:nvSpPr>
        <p:spPr>
          <a:xfrm>
            <a:off x="5996670" y="754850"/>
            <a:ext cx="3109565" cy="659364"/>
          </a:xfrm>
          <a:prstGeom prst="rect">
            <a:avLst/>
          </a:prstGeom>
          <a:noFill/>
        </p:spPr>
        <p:txBody>
          <a:bodyPr wrap="none" rtlCol="0"/>
          <a:lstStyle/>
          <a:p>
            <a:pPr algn="just"/>
            <a:r>
              <a:rPr lang="ko-KR" altLang="en-US" sz="3600" kern="0" spc="-3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프로필 변경사항 저장하기</a:t>
            </a:r>
            <a:endParaRPr lang="en-US" sz="24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B41EDFFA-056A-4DEE-A513-9FBFCCC77142}"/>
              </a:ext>
            </a:extLst>
          </p:cNvPr>
          <p:cNvSpPr txBox="1"/>
          <p:nvPr/>
        </p:nvSpPr>
        <p:spPr>
          <a:xfrm>
            <a:off x="11430000" y="2342076"/>
            <a:ext cx="5044474" cy="2282886"/>
          </a:xfrm>
          <a:prstGeom prst="rect">
            <a:avLst/>
          </a:prstGeom>
          <a:noFill/>
        </p:spPr>
        <p:txBody>
          <a:bodyPr wrap="square" rtlCol="0"/>
          <a:lstStyle/>
          <a:p>
            <a:pPr algn="just"/>
            <a:r>
              <a:rPr 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단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,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변경사항이 없다면 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‘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변경사항이 없습니다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.’ </a:t>
            </a:r>
            <a:r>
              <a:rPr lang="ko-KR" altLang="en-US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라는 메시지와 함께 업데이트되지 않습니다</a:t>
            </a:r>
            <a:r>
              <a:rPr lang="en-US" altLang="ko-KR" sz="2200" kern="0" spc="-100" dirty="0">
                <a:solidFill>
                  <a:srgbClr val="000000"/>
                </a:solidFill>
                <a:latin typeface="나눔스퀘어_ac" panose="020B0600000101010101" pitchFamily="50" charset="-127"/>
                <a:ea typeface="나눔스퀘어_ac" panose="020B0600000101010101" pitchFamily="50" charset="-127"/>
              </a:rPr>
              <a:t>.</a:t>
            </a:r>
            <a:endParaRPr lang="en-US" sz="2200" dirty="0">
              <a:latin typeface="나눔스퀘어_ac" panose="020B0600000101010101" pitchFamily="50" charset="-127"/>
              <a:ea typeface="나눔스퀘어_ac" panose="020B0600000101010101" pitchFamily="50" charset="-127"/>
            </a:endParaRPr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BB7E5AE3-E056-4C0E-9BF9-082CBEA0F899}"/>
              </a:ext>
            </a:extLst>
          </p:cNvPr>
          <p:cNvSpPr/>
          <p:nvPr/>
        </p:nvSpPr>
        <p:spPr>
          <a:xfrm>
            <a:off x="1219200" y="2559564"/>
            <a:ext cx="201095" cy="19664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D8D17407-0CED-4784-B069-0B663A70F02B}"/>
              </a:ext>
            </a:extLst>
          </p:cNvPr>
          <p:cNvSpPr/>
          <p:nvPr/>
        </p:nvSpPr>
        <p:spPr>
          <a:xfrm>
            <a:off x="1600200" y="2559564"/>
            <a:ext cx="201095" cy="19664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타원 44">
            <a:extLst>
              <a:ext uri="{FF2B5EF4-FFF2-40B4-BE49-F238E27FC236}">
                <a16:creationId xmlns:a16="http://schemas.microsoft.com/office/drawing/2014/main" id="{50CB5907-3566-44C0-A0BF-3DD9E2673BC8}"/>
              </a:ext>
            </a:extLst>
          </p:cNvPr>
          <p:cNvSpPr/>
          <p:nvPr/>
        </p:nvSpPr>
        <p:spPr>
          <a:xfrm>
            <a:off x="1981200" y="2559564"/>
            <a:ext cx="201095" cy="19664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7B62C13D-C8F9-49E1-BFF8-870F3E6CB31C}"/>
              </a:ext>
            </a:extLst>
          </p:cNvPr>
          <p:cNvSpPr/>
          <p:nvPr/>
        </p:nvSpPr>
        <p:spPr>
          <a:xfrm>
            <a:off x="6400800" y="5219700"/>
            <a:ext cx="60960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FF7B7FA-FBF7-4C8B-87F8-3AA4DD720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009" y="2509958"/>
            <a:ext cx="4244340" cy="122682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  <a:alpha val="99000"/>
              </a:schemeClr>
            </a:outerShdw>
          </a:effectLst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7FF7DAE-04C0-4E5C-B2F2-AC9BEF5028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764" y="2224739"/>
            <a:ext cx="4237087" cy="121930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2063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2">
      <a:majorFont>
        <a:latin typeface="Calibri"/>
        <a:ea typeface="나눔스퀘어_ac Bold"/>
        <a:cs typeface=""/>
      </a:majorFont>
      <a:minorFont>
        <a:latin typeface="Calibri"/>
        <a:ea typeface="나눔스퀘어_a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1704</Words>
  <Application>Microsoft Office PowerPoint</Application>
  <PresentationFormat>사용자 지정</PresentationFormat>
  <Paragraphs>433</Paragraphs>
  <Slides>32</Slides>
  <Notes>12</Notes>
  <HiddenSlides>0</HiddenSlides>
  <MMClips>10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9" baseType="lpstr">
      <vt:lpstr>맑은 고딕</vt:lpstr>
      <vt:lpstr>나눔스퀘어_ac ExtraBold</vt:lpstr>
      <vt:lpstr>나눔스퀘어_ac</vt:lpstr>
      <vt:lpstr>Calibri</vt:lpstr>
      <vt:lpstr>Arial</vt:lpstr>
      <vt:lpstr>나눔스퀘어_ac Bold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officegen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officegen</dc:creator>
  <cp:lastModifiedBy>수현</cp:lastModifiedBy>
  <cp:revision>93</cp:revision>
  <dcterms:created xsi:type="dcterms:W3CDTF">2021-01-29T14:04:52Z</dcterms:created>
  <dcterms:modified xsi:type="dcterms:W3CDTF">2021-02-03T00:06:19Z</dcterms:modified>
</cp:coreProperties>
</file>